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88" r:id="rId4"/>
    <p:sldId id="258" r:id="rId5"/>
    <p:sldId id="259" r:id="rId6"/>
    <p:sldId id="273" r:id="rId7"/>
    <p:sldId id="261" r:id="rId8"/>
    <p:sldId id="262" r:id="rId9"/>
    <p:sldId id="276" r:id="rId10"/>
    <p:sldId id="263" r:id="rId11"/>
    <p:sldId id="264" r:id="rId12"/>
    <p:sldId id="265" r:id="rId13"/>
    <p:sldId id="266" r:id="rId14"/>
    <p:sldId id="267" r:id="rId15"/>
    <p:sldId id="268" r:id="rId16"/>
    <p:sldId id="278" r:id="rId17"/>
    <p:sldId id="277" r:id="rId18"/>
    <p:sldId id="269" r:id="rId19"/>
    <p:sldId id="280" r:id="rId20"/>
    <p:sldId id="270" r:id="rId21"/>
    <p:sldId id="282" r:id="rId22"/>
    <p:sldId id="281" r:id="rId23"/>
    <p:sldId id="27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5167-59E6-3441-B1AF-F346B7014E99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B3B1-7F7B-BF41-87DA-D0EA5574F4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5167-59E6-3441-B1AF-F346B7014E99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B3B1-7F7B-BF41-87DA-D0EA5574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5167-59E6-3441-B1AF-F346B7014E99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B3B1-7F7B-BF41-87DA-D0EA5574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5167-59E6-3441-B1AF-F346B7014E99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B3B1-7F7B-BF41-87DA-D0EA5574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5167-59E6-3441-B1AF-F346B7014E99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B3B1-7F7B-BF41-87DA-D0EA5574F4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5167-59E6-3441-B1AF-F346B7014E99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B3B1-7F7B-BF41-87DA-D0EA5574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5167-59E6-3441-B1AF-F346B7014E99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B3B1-7F7B-BF41-87DA-D0EA5574F4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5167-59E6-3441-B1AF-F346B7014E99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B3B1-7F7B-BF41-87DA-D0EA5574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5167-59E6-3441-B1AF-F346B7014E99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B3B1-7F7B-BF41-87DA-D0EA5574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5167-59E6-3441-B1AF-F346B7014E99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B3B1-7F7B-BF41-87DA-D0EA5574F4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5167-59E6-3441-B1AF-F346B7014E99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4B3B1-7F7B-BF41-87DA-D0EA5574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7495167-59E6-3441-B1AF-F346B7014E99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814B3B1-7F7B-BF41-87DA-D0EA5574F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cap="none" dirty="0" smtClean="0"/>
              <a:t>Improving Undergraduate Students’ Reading Compliance Through Behavioral Change</a:t>
            </a:r>
            <a:endParaRPr lang="en-US" sz="4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Amit Sharma, Ph.D.</a:t>
            </a:r>
          </a:p>
          <a:p>
            <a:r>
              <a:rPr lang="en-US" dirty="0" smtClean="0"/>
              <a:t>Associate Professor </a:t>
            </a:r>
          </a:p>
          <a:p>
            <a:endParaRPr lang="en-US" dirty="0"/>
          </a:p>
          <a:p>
            <a:r>
              <a:rPr lang="en-US" dirty="0" smtClean="0"/>
              <a:t>The School of Hospitality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529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Concept Map</a:t>
            </a:r>
            <a:endParaRPr lang="en-US" dirty="0"/>
          </a:p>
        </p:txBody>
      </p:sp>
      <p:pic>
        <p:nvPicPr>
          <p:cNvPr id="8" name="Picture 7" descr="Overall Map - reading compli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2" y="1524000"/>
            <a:ext cx="9144000" cy="522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17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Compliance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424"/>
            <a:ext cx="9144000" cy="41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94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Procrastination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700"/>
            <a:ext cx="9144000" cy="377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5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Incentives-Penalties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558"/>
            <a:ext cx="9144000" cy="42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2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Support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300"/>
            <a:ext cx="9144000" cy="44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9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compliance</a:t>
            </a:r>
          </a:p>
          <a:p>
            <a:pPr lvl="1"/>
            <a:r>
              <a:rPr lang="en-US" dirty="0" smtClean="0"/>
              <a:t>Challenges – Time consuming, book availability</a:t>
            </a:r>
          </a:p>
          <a:p>
            <a:pPr lvl="1"/>
            <a:r>
              <a:rPr lang="en-US" dirty="0" smtClean="0"/>
              <a:t>Could encourage completion – Short quizzes, in-class discussions, interesting and recent readings, called upon in class</a:t>
            </a:r>
          </a:p>
          <a:p>
            <a:pPr lvl="1"/>
            <a:r>
              <a:rPr lang="en-US" dirty="0" smtClean="0"/>
              <a:t>Motivations to complete – Interest in subject, participation grade</a:t>
            </a:r>
          </a:p>
          <a:p>
            <a:pPr lvl="1"/>
            <a:endParaRPr lang="en-US" dirty="0"/>
          </a:p>
          <a:p>
            <a:r>
              <a:rPr lang="en-US" dirty="0" smtClean="0"/>
              <a:t>Incentive-disincentive</a:t>
            </a:r>
          </a:p>
          <a:p>
            <a:pPr lvl="1"/>
            <a:r>
              <a:rPr lang="en-US" dirty="0" smtClean="0"/>
              <a:t>Incentives versus disincentives?</a:t>
            </a:r>
          </a:p>
          <a:p>
            <a:pPr lvl="1"/>
            <a:r>
              <a:rPr lang="en-US" dirty="0" smtClean="0"/>
              <a:t>Short term benefits – Helps understand materials, participation grade</a:t>
            </a:r>
          </a:p>
          <a:p>
            <a:pPr lvl="1"/>
            <a:r>
              <a:rPr lang="en-US" dirty="0"/>
              <a:t>Choice depends upon – interesting, short quizzes, teacher follow through, busy schedule, semester timing (??)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Long term benefits – ???</a:t>
            </a:r>
          </a:p>
        </p:txBody>
      </p:sp>
    </p:spTree>
    <p:extLst>
      <p:ext uri="{BB962C8B-B14F-4D97-AF65-F5344CB8AC3E}">
        <p14:creationId xmlns:p14="http://schemas.microsoft.com/office/powerpoint/2010/main" xmlns="" val="23434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Procrastination</a:t>
            </a:r>
          </a:p>
          <a:p>
            <a:pPr lvl="1"/>
            <a:r>
              <a:rPr lang="en-US" dirty="0" smtClean="0"/>
              <a:t>Reading timing – Night before, 15 minutes </a:t>
            </a:r>
            <a:r>
              <a:rPr lang="en-US" dirty="0"/>
              <a:t>b</a:t>
            </a:r>
            <a:r>
              <a:rPr lang="en-US" dirty="0" smtClean="0"/>
              <a:t>efore class</a:t>
            </a:r>
          </a:p>
          <a:p>
            <a:pPr lvl="1"/>
            <a:r>
              <a:rPr lang="en-US" dirty="0" smtClean="0"/>
              <a:t>More if – Teachers don</a:t>
            </a:r>
            <a:r>
              <a:rPr lang="fr-FR" dirty="0" smtClean="0"/>
              <a:t>’</a:t>
            </a:r>
            <a:r>
              <a:rPr lang="en-US" dirty="0" smtClean="0"/>
              <a:t>t follow through, semester timing</a:t>
            </a:r>
          </a:p>
          <a:p>
            <a:pPr lvl="1"/>
            <a:r>
              <a:rPr lang="en-US" dirty="0" smtClean="0"/>
              <a:t>Less if – Professor personality, busy schedule, if book in library reserve, shorter assignments</a:t>
            </a:r>
          </a:p>
          <a:p>
            <a:pPr lvl="1"/>
            <a:endParaRPr lang="en-US" dirty="0"/>
          </a:p>
          <a:p>
            <a:r>
              <a:rPr lang="en-US" dirty="0" smtClean="0"/>
              <a:t>Support and time management</a:t>
            </a:r>
          </a:p>
          <a:p>
            <a:pPr lvl="1"/>
            <a:r>
              <a:rPr lang="en-US" dirty="0" smtClean="0"/>
              <a:t>Support – </a:t>
            </a:r>
            <a:r>
              <a:rPr lang="en-US" dirty="0" smtClean="0">
                <a:solidFill>
                  <a:srgbClr val="FF0000"/>
                </a:solidFill>
              </a:rPr>
              <a:t>May not make a difference</a:t>
            </a:r>
            <a:r>
              <a:rPr lang="en-US" dirty="0" smtClean="0"/>
              <a:t>, printed materials </a:t>
            </a:r>
          </a:p>
          <a:p>
            <a:pPr lvl="1"/>
            <a:r>
              <a:rPr lang="en-US" dirty="0" smtClean="0"/>
              <a:t>Reminders – Emails only, no </a:t>
            </a:r>
            <a:r>
              <a:rPr lang="en-US" dirty="0"/>
              <a:t>F</a:t>
            </a:r>
            <a:r>
              <a:rPr lang="en-US" dirty="0" smtClean="0"/>
              <a:t>acebook or text messages</a:t>
            </a:r>
          </a:p>
          <a:p>
            <a:pPr lvl="1"/>
            <a:r>
              <a:rPr lang="en-US" dirty="0" smtClean="0"/>
              <a:t>Time required for reading – Not too long, one hour</a:t>
            </a:r>
          </a:p>
          <a:p>
            <a:pPr lvl="1"/>
            <a:r>
              <a:rPr lang="en-US" dirty="0" smtClean="0"/>
              <a:t>Time management – Self learned</a:t>
            </a:r>
          </a:p>
          <a:p>
            <a:pPr lvl="1"/>
            <a:r>
              <a:rPr lang="en-US" dirty="0" smtClean="0"/>
              <a:t>Best place to read -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42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of Interest – prior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</a:t>
            </a:r>
            <a:r>
              <a:rPr lang="en-US" dirty="0" smtClean="0"/>
              <a:t>urprise quizzes, </a:t>
            </a:r>
            <a:r>
              <a:rPr lang="en-US" dirty="0"/>
              <a:t>illustrate practical benefits of reading preparation, </a:t>
            </a:r>
            <a:r>
              <a:rPr lang="en-US" dirty="0" smtClean="0"/>
              <a:t>emphasize </a:t>
            </a:r>
            <a:r>
              <a:rPr lang="en-US" dirty="0"/>
              <a:t>students' responsibility </a:t>
            </a:r>
            <a:r>
              <a:rPr lang="en-US" dirty="0" smtClean="0"/>
              <a:t>(Sappington, </a:t>
            </a:r>
            <a:r>
              <a:rPr lang="en-US" dirty="0"/>
              <a:t>Kinsey</a:t>
            </a:r>
            <a:r>
              <a:rPr lang="en-US" dirty="0" smtClean="0"/>
              <a:t>, and </a:t>
            </a:r>
            <a:r>
              <a:rPr lang="en-US" dirty="0" err="1"/>
              <a:t>Munsayac</a:t>
            </a:r>
            <a:r>
              <a:rPr lang="en-US" dirty="0"/>
              <a:t>, </a:t>
            </a:r>
            <a:r>
              <a:rPr lang="en-US" dirty="0" smtClean="0"/>
              <a:t>2002).</a:t>
            </a:r>
          </a:p>
          <a:p>
            <a:endParaRPr lang="en-US" dirty="0" smtClean="0"/>
          </a:p>
          <a:p>
            <a:r>
              <a:rPr lang="en-US" dirty="0" smtClean="0"/>
              <a:t>Reading guidelines, structure, graded reading assignments, class discussions, participation grades, relevance to professional development (</a:t>
            </a:r>
            <a:r>
              <a:rPr lang="en-US" dirty="0" err="1" smtClean="0"/>
              <a:t>Janick</a:t>
            </a:r>
            <a:r>
              <a:rPr lang="en-US" dirty="0"/>
              <a:t>-</a:t>
            </a:r>
            <a:r>
              <a:rPr lang="en-US" dirty="0" smtClean="0"/>
              <a:t>Buckner, 1997; </a:t>
            </a:r>
            <a:r>
              <a:rPr lang="en-US" dirty="0"/>
              <a:t>Gross </a:t>
            </a:r>
            <a:r>
              <a:rPr lang="en-US" dirty="0" smtClean="0"/>
              <a:t>Davis, </a:t>
            </a:r>
            <a:r>
              <a:rPr lang="en-US" dirty="0"/>
              <a:t>1999; Monaco and Martin, 2007)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Timely assignment of readings (</a:t>
            </a:r>
            <a:r>
              <a:rPr lang="en-US" dirty="0"/>
              <a:t>Gross </a:t>
            </a:r>
            <a:r>
              <a:rPr lang="en-US" dirty="0" smtClean="0"/>
              <a:t>Davis, 1999</a:t>
            </a:r>
            <a:r>
              <a:rPr lang="en-US" dirty="0"/>
              <a:t>); Variety of reading materials (Ivey and Broaddus, 2001</a:t>
            </a:r>
            <a:r>
              <a:rPr lang="en-US" dirty="0" smtClean="0"/>
              <a:t>); </a:t>
            </a:r>
            <a:r>
              <a:rPr lang="en-US" dirty="0"/>
              <a:t>Millennial generation learning techniques: technology pressured (Wilson, 2004; </a:t>
            </a:r>
            <a:r>
              <a:rPr lang="en-US" dirty="0" err="1"/>
              <a:t>Considine</a:t>
            </a:r>
            <a:r>
              <a:rPr lang="en-US" dirty="0"/>
              <a:t>, Horton, and Moorman, 2009)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825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 </a:t>
            </a:r>
            <a:r>
              <a:rPr lang="en-US" dirty="0" smtClean="0"/>
              <a:t>compliance</a:t>
            </a:r>
          </a:p>
          <a:p>
            <a:pPr lvl="1"/>
            <a:r>
              <a:rPr lang="en-US" dirty="0" smtClean="0"/>
              <a:t>What are the perceptions and attitudes of students? </a:t>
            </a:r>
          </a:p>
          <a:p>
            <a:pPr lvl="1"/>
            <a:r>
              <a:rPr lang="en-US" dirty="0" smtClean="0"/>
              <a:t>What is the magnitude of this problem? </a:t>
            </a:r>
          </a:p>
          <a:p>
            <a:pPr lvl="1"/>
            <a:r>
              <a:rPr lang="en-US" dirty="0" smtClean="0"/>
              <a:t>What are students’ challenges that prevent them from complying? </a:t>
            </a:r>
          </a:p>
          <a:p>
            <a:pPr lvl="1"/>
            <a:r>
              <a:rPr lang="en-US" dirty="0" smtClean="0"/>
              <a:t>How could instructors </a:t>
            </a:r>
            <a:r>
              <a:rPr lang="en-US" dirty="0"/>
              <a:t>encourage </a:t>
            </a:r>
            <a:r>
              <a:rPr lang="en-US" dirty="0" smtClean="0"/>
              <a:t>compliance? </a:t>
            </a:r>
          </a:p>
          <a:p>
            <a:pPr lvl="1"/>
            <a:r>
              <a:rPr lang="en-US" dirty="0" smtClean="0"/>
              <a:t>What are the motivations </a:t>
            </a:r>
            <a:r>
              <a:rPr lang="en-US" dirty="0"/>
              <a:t>to </a:t>
            </a:r>
            <a:r>
              <a:rPr lang="en-US" dirty="0" smtClean="0"/>
              <a:t>comply?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Incentive</a:t>
            </a:r>
            <a:r>
              <a:rPr lang="en-US" dirty="0"/>
              <a:t>-</a:t>
            </a:r>
            <a:r>
              <a:rPr lang="en-US" dirty="0" smtClean="0"/>
              <a:t>disincentive</a:t>
            </a:r>
          </a:p>
          <a:p>
            <a:pPr lvl="1"/>
            <a:r>
              <a:rPr lang="en-US" dirty="0" smtClean="0"/>
              <a:t>What works better, incentives or disincentives? Or Both? </a:t>
            </a:r>
            <a:endParaRPr lang="en-US" dirty="0"/>
          </a:p>
          <a:p>
            <a:pPr lvl="1"/>
            <a:r>
              <a:rPr lang="en-US" dirty="0" smtClean="0"/>
              <a:t>What are the perceived short </a:t>
            </a:r>
            <a:r>
              <a:rPr lang="en-US" dirty="0"/>
              <a:t>term </a:t>
            </a:r>
            <a:r>
              <a:rPr lang="en-US" dirty="0" smtClean="0"/>
              <a:t>benefits?</a:t>
            </a:r>
            <a:endParaRPr lang="en-US" dirty="0"/>
          </a:p>
          <a:p>
            <a:pPr lvl="1"/>
            <a:r>
              <a:rPr lang="en-US" dirty="0"/>
              <a:t>What are the perceived long term benefits?</a:t>
            </a:r>
          </a:p>
          <a:p>
            <a:pPr lvl="1"/>
            <a:r>
              <a:rPr lang="en-US" dirty="0" smtClean="0"/>
              <a:t>How do students choose between reading assignments?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8717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Procrastination</a:t>
            </a:r>
          </a:p>
          <a:p>
            <a:pPr lvl="1"/>
            <a:r>
              <a:rPr lang="en-US" dirty="0" smtClean="0"/>
              <a:t>How can students be encouraged to read sooner than the night before</a:t>
            </a:r>
            <a:r>
              <a:rPr lang="en-US" dirty="0"/>
              <a:t> </a:t>
            </a:r>
            <a:r>
              <a:rPr lang="en-US" dirty="0" smtClean="0"/>
              <a:t>or 15 </a:t>
            </a:r>
            <a:r>
              <a:rPr lang="en-US" dirty="0"/>
              <a:t>minutes before </a:t>
            </a:r>
            <a:r>
              <a:rPr lang="en-US" dirty="0" smtClean="0"/>
              <a:t>class?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Support and time management</a:t>
            </a:r>
          </a:p>
          <a:p>
            <a:pPr lvl="1"/>
            <a:r>
              <a:rPr lang="en-US" dirty="0" smtClean="0"/>
              <a:t>Would support </a:t>
            </a:r>
            <a:r>
              <a:rPr lang="en-US" dirty="0" smtClean="0">
                <a:solidFill>
                  <a:srgbClr val="FF0000"/>
                </a:solidFill>
              </a:rPr>
              <a:t>make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difference</a:t>
            </a:r>
            <a:r>
              <a:rPr lang="en-US" dirty="0" smtClean="0"/>
              <a:t>? If so, what kind of support?  </a:t>
            </a:r>
            <a:endParaRPr lang="en-US" dirty="0"/>
          </a:p>
          <a:p>
            <a:pPr lvl="1"/>
            <a:r>
              <a:rPr lang="en-US" dirty="0" smtClean="0"/>
              <a:t>Such as, reminders, special skills to manage course work and non-academic activities, etc.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What are the millennial generation factors that may impact compliance? </a:t>
            </a:r>
          </a:p>
          <a:p>
            <a:pPr lvl="1"/>
            <a:r>
              <a:rPr lang="en-US" dirty="0" smtClean="0"/>
              <a:t>How can this impact by reduced/minimized/countered?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657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8323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tx2"/>
                </a:solidFill>
              </a:rPr>
              <a:t>purpose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of this project is to evaluate, and improve undergraduate students’ reading compliance decisions: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) improve understanding of factors that impact undergraduate student reading compliance; and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) develop strategies to help students improve time self-rationing skills, increase positive perceptions of reading assignments through awareness of longer-term benefits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Funding</a:t>
            </a:r>
            <a:r>
              <a:rPr lang="en-US" dirty="0" smtClean="0"/>
              <a:t>: Schreyer Institute for Teaching Excellence (Sharma, PI)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7969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Research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Planning, Phase I (continued) </a:t>
            </a:r>
            <a:r>
              <a:rPr lang="en-US" dirty="0"/>
              <a:t>- University wide survey of undergraduate students, develop strategies to improve reading compliance decisions.</a:t>
            </a:r>
          </a:p>
          <a:p>
            <a:endParaRPr lang="en-US" dirty="0"/>
          </a:p>
          <a:p>
            <a:r>
              <a:rPr lang="en-US" b="1" dirty="0" smtClean="0"/>
              <a:t>Development, Phase II </a:t>
            </a:r>
            <a:r>
              <a:rPr lang="en-US" dirty="0" smtClean="0"/>
              <a:t>– Develop interventions and experimental design for selected courses. 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Implementation, validation, Phase III </a:t>
            </a:r>
            <a:r>
              <a:rPr lang="en-US" dirty="0" smtClean="0"/>
              <a:t>– Implement and test effectiveness of strategies in courses taught by the PI and collaborators.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1587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Amit Sharma, PI</a:t>
            </a:r>
          </a:p>
          <a:p>
            <a:endParaRPr lang="en-US" dirty="0"/>
          </a:p>
          <a:p>
            <a:r>
              <a:rPr lang="en-US" b="1" dirty="0" smtClean="0"/>
              <a:t>Collaborators (Alphabetically):</a:t>
            </a:r>
          </a:p>
          <a:p>
            <a:r>
              <a:rPr lang="en-US" dirty="0" smtClean="0"/>
              <a:t>Lisa </a:t>
            </a:r>
            <a:r>
              <a:rPr lang="en-US" dirty="0"/>
              <a:t>Bailey-</a:t>
            </a:r>
            <a:r>
              <a:rPr lang="en-US" dirty="0" smtClean="0"/>
              <a:t>Davis, M.S., R.D. (</a:t>
            </a:r>
            <a:r>
              <a:rPr lang="en-US" dirty="0"/>
              <a:t>Senior </a:t>
            </a:r>
            <a:r>
              <a:rPr lang="en-US" dirty="0" smtClean="0"/>
              <a:t>Instructor, Hershey)</a:t>
            </a:r>
          </a:p>
          <a:p>
            <a:r>
              <a:rPr lang="en-US" dirty="0" smtClean="0"/>
              <a:t>Dave </a:t>
            </a:r>
            <a:r>
              <a:rPr lang="en-US" dirty="0" err="1" smtClean="0"/>
              <a:t>Cranage</a:t>
            </a:r>
            <a:r>
              <a:rPr lang="en-US" dirty="0" smtClean="0"/>
              <a:t>, Ph.D. </a:t>
            </a:r>
            <a:r>
              <a:rPr lang="en-US" dirty="0"/>
              <a:t>(Associate Professor, SHM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Martha Conklin, Ph.D. (Associate Professor, SHM)</a:t>
            </a:r>
            <a:endParaRPr lang="en-US" dirty="0"/>
          </a:p>
          <a:p>
            <a:r>
              <a:rPr lang="en-US" dirty="0" smtClean="0"/>
              <a:t>Rick </a:t>
            </a:r>
            <a:r>
              <a:rPr lang="en-US" dirty="0"/>
              <a:t>Gilmore, Ph.D. (Associate Professor, Psychology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Kathy Jackson, Ph.D. (Senior Research Associate, SITE) </a:t>
            </a:r>
            <a:endParaRPr lang="en-US" dirty="0" smtClean="0"/>
          </a:p>
          <a:p>
            <a:r>
              <a:rPr lang="en-US" dirty="0" smtClean="0"/>
              <a:t>Kyle </a:t>
            </a:r>
            <a:r>
              <a:rPr lang="en-US" dirty="0"/>
              <a:t>Peck, Ph.D. </a:t>
            </a:r>
            <a:r>
              <a:rPr lang="en-US" dirty="0" smtClean="0"/>
              <a:t>(</a:t>
            </a:r>
            <a:r>
              <a:rPr lang="en-US" dirty="0"/>
              <a:t>Associate </a:t>
            </a:r>
            <a:r>
              <a:rPr lang="en-US" dirty="0" smtClean="0"/>
              <a:t>Dean - Research, </a:t>
            </a:r>
            <a:r>
              <a:rPr lang="en-US" dirty="0"/>
              <a:t>Education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Bart </a:t>
            </a:r>
            <a:r>
              <a:rPr lang="en-US" dirty="0" err="1"/>
              <a:t>Pursel</a:t>
            </a:r>
            <a:r>
              <a:rPr lang="en-US" dirty="0"/>
              <a:t>, Ph.D. </a:t>
            </a:r>
            <a:r>
              <a:rPr lang="en-US" dirty="0" smtClean="0"/>
              <a:t>(</a:t>
            </a:r>
            <a:r>
              <a:rPr lang="en-US" dirty="0"/>
              <a:t>Research </a:t>
            </a:r>
            <a:r>
              <a:rPr lang="en-US" dirty="0" smtClean="0"/>
              <a:t>Associate, SITE)</a:t>
            </a:r>
            <a:endParaRPr lang="en-US" dirty="0"/>
          </a:p>
          <a:p>
            <a:r>
              <a:rPr lang="en-US" dirty="0" smtClean="0"/>
              <a:t>Rama </a:t>
            </a:r>
            <a:r>
              <a:rPr lang="en-US" dirty="0" err="1"/>
              <a:t>Radhakrishna</a:t>
            </a:r>
            <a:r>
              <a:rPr lang="en-US" dirty="0"/>
              <a:t>, Ph.D. </a:t>
            </a:r>
            <a:r>
              <a:rPr lang="en-US" dirty="0" smtClean="0"/>
              <a:t>(Professor, Ag. Sc.)</a:t>
            </a:r>
          </a:p>
          <a:p>
            <a:r>
              <a:rPr lang="en-US" dirty="0" smtClean="0"/>
              <a:t>Bert </a:t>
            </a:r>
            <a:r>
              <a:rPr lang="en-US" dirty="0"/>
              <a:t>Van Hoof, Ph.D</a:t>
            </a:r>
            <a:r>
              <a:rPr lang="en-US" dirty="0" smtClean="0"/>
              <a:t>. (Professor, SHM)</a:t>
            </a:r>
          </a:p>
          <a:p>
            <a:endParaRPr lang="en-US" dirty="0"/>
          </a:p>
          <a:p>
            <a:r>
              <a:rPr lang="en-US" dirty="0" smtClean="0"/>
              <a:t>Special thank </a:t>
            </a:r>
            <a:r>
              <a:rPr lang="en-US" dirty="0"/>
              <a:t>y</a:t>
            </a:r>
            <a:r>
              <a:rPr lang="en-US" dirty="0" smtClean="0"/>
              <a:t>ou to R</a:t>
            </a:r>
            <a:r>
              <a:rPr lang="en-US" dirty="0"/>
              <a:t>. Neill </a:t>
            </a:r>
            <a:r>
              <a:rPr lang="en-US" dirty="0" smtClean="0"/>
              <a:t>Johnson, Ph.D. </a:t>
            </a:r>
            <a:r>
              <a:rPr lang="en-US" dirty="0"/>
              <a:t>(</a:t>
            </a:r>
            <a:r>
              <a:rPr lang="en-US" dirty="0" smtClean="0"/>
              <a:t>Formerly SITE)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4134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the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89447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reading compliance an issue in your classes? </a:t>
            </a:r>
          </a:p>
          <a:p>
            <a:endParaRPr lang="en-US" dirty="0"/>
          </a:p>
          <a:p>
            <a:r>
              <a:rPr lang="en-US" dirty="0" smtClean="0"/>
              <a:t>Do you think it needs to be addressed during students’ undergraduate experience? </a:t>
            </a:r>
          </a:p>
          <a:p>
            <a:endParaRPr lang="en-US" dirty="0"/>
          </a:p>
          <a:p>
            <a:r>
              <a:rPr lang="en-US" dirty="0" smtClean="0"/>
              <a:t>Can you think of other issues that come to mind, that may impact reading compliance for this generation of students?</a:t>
            </a:r>
          </a:p>
          <a:p>
            <a:endParaRPr lang="en-US" dirty="0"/>
          </a:p>
          <a:p>
            <a:r>
              <a:rPr lang="en-US" dirty="0" smtClean="0"/>
              <a:t>Any strategies that you have found successful? </a:t>
            </a:r>
          </a:p>
          <a:p>
            <a:endParaRPr lang="en-US" dirty="0"/>
          </a:p>
          <a:p>
            <a:r>
              <a:rPr lang="en-US" dirty="0" smtClean="0"/>
              <a:t>Any suggestions or comments on this presentation, and the research so far?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81685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cap="none" dirty="0" smtClean="0"/>
              <a:t>Thank You.</a:t>
            </a:r>
            <a:endParaRPr lang="en-US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Q&amp;A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386784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642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Construal Level Theory (CLT) and Mental Accounting (MA) (</a:t>
            </a:r>
            <a:r>
              <a:rPr lang="en-US" dirty="0" err="1" smtClean="0"/>
              <a:t>Thaler</a:t>
            </a:r>
            <a:r>
              <a:rPr lang="en-US" dirty="0" smtClean="0"/>
              <a:t>, 1985; Fujita et al., 2006). </a:t>
            </a:r>
          </a:p>
          <a:p>
            <a:endParaRPr lang="en-US" dirty="0" smtClean="0"/>
          </a:p>
          <a:p>
            <a:r>
              <a:rPr lang="en-US" dirty="0" smtClean="0"/>
              <a:t>Behavioral </a:t>
            </a:r>
            <a:r>
              <a:rPr lang="en-US" dirty="0"/>
              <a:t>economics literature </a:t>
            </a:r>
            <a:r>
              <a:rPr lang="en-US" dirty="0" smtClean="0"/>
              <a:t>- individuals </a:t>
            </a:r>
            <a:r>
              <a:rPr lang="en-US" dirty="0"/>
              <a:t>could be inefficient in self-rationing (self-regulating) resources (Heath &amp; </a:t>
            </a:r>
            <a:r>
              <a:rPr lang="en-US" dirty="0" err="1"/>
              <a:t>Soll</a:t>
            </a:r>
            <a:r>
              <a:rPr lang="en-US" dirty="0"/>
              <a:t>, 1996; </a:t>
            </a:r>
            <a:r>
              <a:rPr lang="en-US" dirty="0" err="1"/>
              <a:t>Wertenbroch</a:t>
            </a:r>
            <a:r>
              <a:rPr lang="en-US" dirty="0"/>
              <a:t>, 2001). </a:t>
            </a:r>
            <a:endParaRPr lang="en-US" dirty="0" smtClean="0"/>
          </a:p>
          <a:p>
            <a:pPr lvl="1"/>
            <a:r>
              <a:rPr lang="en-US" dirty="0" smtClean="0"/>
              <a:t>Time </a:t>
            </a:r>
            <a:r>
              <a:rPr lang="en-US" dirty="0"/>
              <a:t>is a valuable economic resource. </a:t>
            </a:r>
          </a:p>
          <a:p>
            <a:endParaRPr lang="en-US" dirty="0"/>
          </a:p>
          <a:p>
            <a:r>
              <a:rPr lang="en-US" dirty="0"/>
              <a:t>Individuals’ ability to make complex decisions of resource allocation </a:t>
            </a:r>
            <a:r>
              <a:rPr lang="en-US" dirty="0" smtClean="0"/>
              <a:t>to </a:t>
            </a:r>
            <a:r>
              <a:rPr lang="en-US" dirty="0"/>
              <a:t>activities </a:t>
            </a:r>
            <a:r>
              <a:rPr lang="en-US" dirty="0" smtClean="0"/>
              <a:t>with abstract immediate </a:t>
            </a:r>
            <a:r>
              <a:rPr lang="en-US" dirty="0"/>
              <a:t>benefits, are limited (Fujita, Trope, </a:t>
            </a:r>
            <a:r>
              <a:rPr lang="en-US" dirty="0" err="1"/>
              <a:t>Liberman</a:t>
            </a:r>
            <a:r>
              <a:rPr lang="en-US" dirty="0"/>
              <a:t>, &amp; Levin-</a:t>
            </a:r>
            <a:r>
              <a:rPr lang="en-US" dirty="0" err="1"/>
              <a:t>Sagi</a:t>
            </a:r>
            <a:r>
              <a:rPr lang="en-US" dirty="0"/>
              <a:t>, 2006).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64330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hypothesize that students can improve reading compliance by improving their time self-rationing decisions; and appreciating short and long term benefits of reading compliance.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898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of Interest – prior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</a:t>
            </a:r>
            <a:r>
              <a:rPr lang="en-US" dirty="0"/>
              <a:t>surprise </a:t>
            </a:r>
            <a:r>
              <a:rPr lang="en-US" dirty="0" smtClean="0"/>
              <a:t>quizzes, </a:t>
            </a:r>
            <a:r>
              <a:rPr lang="en-US" dirty="0"/>
              <a:t>illustrate practical benefits of reading preparation, and emphasize students' responsibility in the learning enterprise (</a:t>
            </a:r>
            <a:r>
              <a:rPr lang="en-US" dirty="0" smtClean="0"/>
              <a:t>Sappington, </a:t>
            </a:r>
            <a:r>
              <a:rPr lang="en-US" dirty="0"/>
              <a:t>Kinsey</a:t>
            </a:r>
            <a:r>
              <a:rPr lang="en-US" dirty="0" smtClean="0"/>
              <a:t>, and </a:t>
            </a:r>
            <a:r>
              <a:rPr lang="en-US" dirty="0" err="1"/>
              <a:t>Munsayac</a:t>
            </a:r>
            <a:r>
              <a:rPr lang="en-US" dirty="0"/>
              <a:t>, </a:t>
            </a:r>
            <a:r>
              <a:rPr lang="en-US" dirty="0" smtClean="0"/>
              <a:t>2002).</a:t>
            </a:r>
          </a:p>
          <a:p>
            <a:endParaRPr lang="en-US" dirty="0" smtClean="0"/>
          </a:p>
          <a:p>
            <a:r>
              <a:rPr lang="en-US" dirty="0" smtClean="0"/>
              <a:t>Reading guidelines, graded reading assignments, class discussions, participation grades, relevance to professional development (</a:t>
            </a:r>
            <a:r>
              <a:rPr lang="en-US" dirty="0" err="1"/>
              <a:t>Janick</a:t>
            </a:r>
            <a:r>
              <a:rPr lang="en-US" dirty="0"/>
              <a:t>-</a:t>
            </a:r>
            <a:r>
              <a:rPr lang="en-US" dirty="0" smtClean="0"/>
              <a:t>Buckner, 1997; </a:t>
            </a:r>
            <a:r>
              <a:rPr lang="en-US" dirty="0"/>
              <a:t>Gross </a:t>
            </a:r>
            <a:r>
              <a:rPr lang="en-US" dirty="0" smtClean="0"/>
              <a:t>Davis, 1999). </a:t>
            </a:r>
          </a:p>
          <a:p>
            <a:endParaRPr lang="en-US" dirty="0"/>
          </a:p>
          <a:p>
            <a:r>
              <a:rPr lang="en-US" dirty="0" smtClean="0"/>
              <a:t>Timely assignment of readings (</a:t>
            </a:r>
            <a:r>
              <a:rPr lang="en-US" dirty="0"/>
              <a:t>Gross </a:t>
            </a:r>
            <a:r>
              <a:rPr lang="en-US" dirty="0" smtClean="0"/>
              <a:t>Davis, 1999).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3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of Interest – prior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Variety of reading materials (middle school students) (Ivey and Broaddus, 2001).</a:t>
            </a:r>
          </a:p>
          <a:p>
            <a:endParaRPr lang="en-US" dirty="0" smtClean="0"/>
          </a:p>
          <a:p>
            <a:r>
              <a:rPr lang="en-US" dirty="0" smtClean="0"/>
              <a:t>Millennial generation learning techniques: technology (Wilson, 2004; </a:t>
            </a:r>
            <a:r>
              <a:rPr lang="en-US" dirty="0" err="1" smtClean="0"/>
              <a:t>Considine</a:t>
            </a:r>
            <a:r>
              <a:rPr lang="en-US" dirty="0"/>
              <a:t>, </a:t>
            </a:r>
            <a:r>
              <a:rPr lang="en-US" dirty="0" smtClean="0"/>
              <a:t>Horton</a:t>
            </a:r>
            <a:r>
              <a:rPr lang="en-US" dirty="0"/>
              <a:t>, </a:t>
            </a:r>
            <a:r>
              <a:rPr lang="en-US" dirty="0" smtClean="0"/>
              <a:t>and Moorman, 2009); pressured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Structure in </a:t>
            </a:r>
            <a:r>
              <a:rPr lang="en-US" dirty="0"/>
              <a:t>learning (</a:t>
            </a:r>
            <a:r>
              <a:rPr lang="en-US" dirty="0" smtClean="0"/>
              <a:t>Monaco</a:t>
            </a:r>
            <a:r>
              <a:rPr lang="en-US" dirty="0"/>
              <a:t> </a:t>
            </a:r>
            <a:r>
              <a:rPr lang="en-US" dirty="0" smtClean="0"/>
              <a:t>and Martin, 2007).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23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of Interest – prior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Millennial generation learning techniques: technology pressured (Wilson, 2004; </a:t>
            </a:r>
            <a:r>
              <a:rPr lang="en-US" dirty="0" err="1" smtClean="0"/>
              <a:t>Considine</a:t>
            </a:r>
            <a:r>
              <a:rPr lang="en-US" dirty="0"/>
              <a:t>, </a:t>
            </a:r>
            <a:r>
              <a:rPr lang="en-US" dirty="0" smtClean="0"/>
              <a:t>Horton</a:t>
            </a:r>
            <a:r>
              <a:rPr lang="en-US" dirty="0"/>
              <a:t>, </a:t>
            </a:r>
            <a:r>
              <a:rPr lang="en-US" dirty="0" smtClean="0"/>
              <a:t>and Moorman, 2009)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409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this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of student behavior and attitude towards reading material.</a:t>
            </a:r>
          </a:p>
          <a:p>
            <a:endParaRPr lang="en-US" dirty="0"/>
          </a:p>
          <a:p>
            <a:r>
              <a:rPr lang="en-US" dirty="0" smtClean="0"/>
              <a:t>Informal </a:t>
            </a:r>
            <a:r>
              <a:rPr lang="en-US" dirty="0"/>
              <a:t>strategies in class since 2008 – Facebook, Twitter, in-class readings, pop-quizzes, etc.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Related </a:t>
            </a:r>
            <a:r>
              <a:rPr lang="en-US" b="1" dirty="0"/>
              <a:t>research in self-rationing and decision making.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724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Compliance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Third Grader reading challenges (McCray, Vaughn, &amp; Neal, 2001).</a:t>
            </a:r>
          </a:p>
          <a:p>
            <a:endParaRPr lang="en-US" dirty="0"/>
          </a:p>
          <a:p>
            <a:r>
              <a:rPr lang="en-US" dirty="0" smtClean="0"/>
              <a:t>Reading </a:t>
            </a:r>
            <a:r>
              <a:rPr lang="en-US" dirty="0"/>
              <a:t>compliance amongst undergraduate students is as low as 20-30% for daily reading assignments (Hobson, 2004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smtClean="0"/>
              <a:t>Low reading </a:t>
            </a:r>
            <a:r>
              <a:rPr lang="en-US" dirty="0"/>
              <a:t>compliance </a:t>
            </a:r>
            <a:r>
              <a:rPr lang="en-US" dirty="0" smtClean="0"/>
              <a:t>impacts </a:t>
            </a:r>
            <a:r>
              <a:rPr lang="en-US" dirty="0"/>
              <a:t>scholarly </a:t>
            </a:r>
            <a:r>
              <a:rPr lang="en-US" dirty="0" smtClean="0"/>
              <a:t>performance of undergraduate students (National </a:t>
            </a:r>
            <a:r>
              <a:rPr lang="en-US" dirty="0"/>
              <a:t>Survey of Student Engagement, 2001).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Previously held beliefs that undergraduate students possess appropriate reading abilities </a:t>
            </a:r>
            <a:r>
              <a:rPr lang="en-US" dirty="0" smtClean="0"/>
              <a:t>being </a:t>
            </a:r>
            <a:r>
              <a:rPr lang="en-US" dirty="0"/>
              <a:t>challenged (Bean, 1996).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Student perspective on reading compliance can be valuable to consider (Ivey and Broaddus, 2001).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615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642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Behavioral </a:t>
            </a:r>
            <a:r>
              <a:rPr lang="en-US" dirty="0"/>
              <a:t>economics literature </a:t>
            </a:r>
            <a:r>
              <a:rPr lang="en-US" dirty="0" smtClean="0"/>
              <a:t>- individuals </a:t>
            </a:r>
            <a:r>
              <a:rPr lang="en-US" dirty="0"/>
              <a:t>could be inefficient in self-rationing (self-regulating) resources (Heath &amp; </a:t>
            </a:r>
            <a:r>
              <a:rPr lang="en-US" dirty="0" err="1"/>
              <a:t>Soll</a:t>
            </a:r>
            <a:r>
              <a:rPr lang="en-US" dirty="0"/>
              <a:t>, 1996; </a:t>
            </a:r>
            <a:r>
              <a:rPr lang="en-US" dirty="0" err="1"/>
              <a:t>Wertenbroch</a:t>
            </a:r>
            <a:r>
              <a:rPr lang="en-US" dirty="0"/>
              <a:t>, 2001). </a:t>
            </a:r>
            <a:endParaRPr lang="en-US" dirty="0" smtClean="0"/>
          </a:p>
          <a:p>
            <a:pPr lvl="1"/>
            <a:r>
              <a:rPr lang="en-US" dirty="0" smtClean="0"/>
              <a:t>Time </a:t>
            </a:r>
            <a:r>
              <a:rPr lang="en-US" dirty="0"/>
              <a:t>is a valuable economic resource. </a:t>
            </a:r>
          </a:p>
          <a:p>
            <a:endParaRPr lang="en-US" dirty="0"/>
          </a:p>
          <a:p>
            <a:r>
              <a:rPr lang="en-US" dirty="0"/>
              <a:t>Individuals’ ability to make complex decisions of resource allocation </a:t>
            </a:r>
            <a:r>
              <a:rPr lang="en-US" dirty="0" smtClean="0"/>
              <a:t>to </a:t>
            </a:r>
            <a:r>
              <a:rPr lang="en-US" dirty="0"/>
              <a:t>activities </a:t>
            </a:r>
            <a:r>
              <a:rPr lang="en-US" dirty="0" smtClean="0"/>
              <a:t>with abstract immediate </a:t>
            </a:r>
            <a:r>
              <a:rPr lang="en-US" dirty="0"/>
              <a:t>benefits, are limited (Fujita, Trope, </a:t>
            </a:r>
            <a:r>
              <a:rPr lang="en-US" dirty="0" err="1"/>
              <a:t>Liberman</a:t>
            </a:r>
            <a:r>
              <a:rPr lang="en-US" dirty="0"/>
              <a:t>, &amp; Levin-</a:t>
            </a:r>
            <a:r>
              <a:rPr lang="en-US" dirty="0" err="1"/>
              <a:t>Sagi</a:t>
            </a:r>
            <a:r>
              <a:rPr lang="en-US" dirty="0"/>
              <a:t>, 2006). </a:t>
            </a:r>
          </a:p>
          <a:p>
            <a:endParaRPr lang="en-US" dirty="0" smtClean="0"/>
          </a:p>
          <a:p>
            <a:r>
              <a:rPr lang="en-US" dirty="0"/>
              <a:t>We hypothesize - students can improve reading compliance by improving time self-rationing decisions; and by increased awareness of short-long term benefits of reading compliance.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6354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798"/>
            <a:ext cx="8432244" cy="5297608"/>
          </a:xfrm>
        </p:spPr>
        <p:txBody>
          <a:bodyPr>
            <a:normAutofit/>
          </a:bodyPr>
          <a:lstStyle/>
          <a:p>
            <a:r>
              <a:rPr lang="en-US" dirty="0" smtClean="0"/>
              <a:t>Planning, Phase I – Understanding factors that impact reading compliance – </a:t>
            </a:r>
            <a:r>
              <a:rPr lang="en-US" b="1" dirty="0" smtClean="0"/>
              <a:t>today’s presentation - part of Phase I.</a:t>
            </a:r>
          </a:p>
          <a:p>
            <a:endParaRPr lang="en-US" dirty="0"/>
          </a:p>
          <a:p>
            <a:r>
              <a:rPr lang="en-US" dirty="0" smtClean="0"/>
              <a:t>Development, Phase II – Development of strategies to improve reading compliance.</a:t>
            </a:r>
          </a:p>
          <a:p>
            <a:endParaRPr lang="en-US" dirty="0"/>
          </a:p>
          <a:p>
            <a:r>
              <a:rPr lang="en-US" dirty="0" smtClean="0"/>
              <a:t>Implementation and Validation, Phase III – Effectiveness of strategies, and evaluation.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106118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Research Objective – Phase I: Improve understanding of factors that impact undergraduate student reading </a:t>
            </a:r>
            <a:r>
              <a:rPr lang="en-US" dirty="0" smtClean="0"/>
              <a:t>compliance.</a:t>
            </a:r>
          </a:p>
          <a:p>
            <a:endParaRPr lang="en-US" dirty="0"/>
          </a:p>
          <a:p>
            <a:r>
              <a:rPr lang="en-US" dirty="0" smtClean="0"/>
              <a:t>Undergraduate student focus group discussions</a:t>
            </a:r>
          </a:p>
          <a:p>
            <a:endParaRPr lang="en-US" dirty="0"/>
          </a:p>
          <a:p>
            <a:r>
              <a:rPr lang="en-US" dirty="0" smtClean="0"/>
              <a:t>Recruitment challenges: university wide, HHD, SHM</a:t>
            </a:r>
          </a:p>
          <a:p>
            <a:endParaRPr lang="en-US" dirty="0"/>
          </a:p>
          <a:p>
            <a:r>
              <a:rPr lang="en-US" dirty="0" smtClean="0"/>
              <a:t>Initially planned three focus groups; concluded with two focus groups, total 12 students</a:t>
            </a:r>
          </a:p>
          <a:p>
            <a:endParaRPr lang="en-US" dirty="0"/>
          </a:p>
          <a:p>
            <a:r>
              <a:rPr lang="en-US" dirty="0" smtClean="0"/>
              <a:t>Students from SHM HHD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247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Discussion questions (literature review): reading compliance factors, incentives-penalties, procrastination, time management, support. </a:t>
            </a:r>
          </a:p>
          <a:p>
            <a:endParaRPr lang="en-US" dirty="0"/>
          </a:p>
          <a:p>
            <a:r>
              <a:rPr lang="en-US" dirty="0" smtClean="0"/>
              <a:t>Focus groups conducted by Dr. Bart </a:t>
            </a:r>
            <a:r>
              <a:rPr lang="en-US" dirty="0" err="1" smtClean="0"/>
              <a:t>Pursel</a:t>
            </a:r>
            <a:r>
              <a:rPr lang="en-US" dirty="0" smtClean="0"/>
              <a:t> (SITE) to minimize bias.</a:t>
            </a:r>
          </a:p>
          <a:p>
            <a:pPr lvl="1"/>
            <a:r>
              <a:rPr lang="en-US" dirty="0" smtClean="0"/>
              <a:t>Graduate student present to take notes</a:t>
            </a:r>
          </a:p>
          <a:p>
            <a:pPr lvl="1"/>
            <a:endParaRPr lang="en-US" dirty="0"/>
          </a:p>
          <a:p>
            <a:r>
              <a:rPr lang="en-US" dirty="0" smtClean="0"/>
              <a:t>Audio recorded discussions, one hour each, transcribed.</a:t>
            </a:r>
          </a:p>
          <a:p>
            <a:endParaRPr lang="en-US" dirty="0"/>
          </a:p>
          <a:p>
            <a:r>
              <a:rPr lang="en-US" dirty="0" smtClean="0"/>
              <a:t>Transcriptions read by three researchers (Sharma, </a:t>
            </a:r>
            <a:r>
              <a:rPr lang="en-US" dirty="0" err="1" smtClean="0"/>
              <a:t>Pursel</a:t>
            </a:r>
            <a:r>
              <a:rPr lang="en-US" dirty="0" smtClean="0"/>
              <a:t>, and Van Hoof); Meeting </a:t>
            </a:r>
            <a:r>
              <a:rPr lang="en-US" dirty="0"/>
              <a:t>and discussion of </a:t>
            </a:r>
            <a:r>
              <a:rPr lang="en-US" dirty="0" smtClean="0"/>
              <a:t>transcripts. Content analysis to identify key concepts.</a:t>
            </a:r>
          </a:p>
          <a:p>
            <a:endParaRPr lang="en-US" dirty="0"/>
          </a:p>
          <a:p>
            <a:r>
              <a:rPr lang="en-US" dirty="0" smtClean="0"/>
              <a:t>Concept maps to assess patterns, relationships…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70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Map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Bold</a:t>
            </a:r>
            <a:r>
              <a:rPr lang="en-US" dirty="0" smtClean="0"/>
              <a:t> – Concepts appear repeatedly </a:t>
            </a:r>
          </a:p>
          <a:p>
            <a:endParaRPr lang="en-US" dirty="0"/>
          </a:p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Yellow </a:t>
            </a:r>
            <a:r>
              <a:rPr lang="en-US" dirty="0"/>
              <a:t>shaded concepts </a:t>
            </a:r>
            <a:r>
              <a:rPr lang="en-US" dirty="0" smtClean="0"/>
              <a:t>– More than 1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7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666</TotalTime>
  <Words>1493</Words>
  <Application>Microsoft Macintosh PowerPoint</Application>
  <PresentationFormat>On-screen Show (4:3)</PresentationFormat>
  <Paragraphs>183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Clarity</vt:lpstr>
      <vt:lpstr>Improving Undergraduate Students’ Reading Compliance Through Behavioral Change</vt:lpstr>
      <vt:lpstr>Purpose</vt:lpstr>
      <vt:lpstr>Motivation for this research</vt:lpstr>
      <vt:lpstr>Reading Compliance </vt:lpstr>
      <vt:lpstr>Theoretical Framework</vt:lpstr>
      <vt:lpstr>The Project</vt:lpstr>
      <vt:lpstr>Research Design</vt:lpstr>
      <vt:lpstr>Data and Analysis </vt:lpstr>
      <vt:lpstr>Concept Map Coding</vt:lpstr>
      <vt:lpstr>Overall Concept Map</vt:lpstr>
      <vt:lpstr>Reading Compliance</vt:lpstr>
      <vt:lpstr>Procrastination</vt:lpstr>
      <vt:lpstr>Incentives-Penalties</vt:lpstr>
      <vt:lpstr>Reading Support</vt:lpstr>
      <vt:lpstr>Concepts of Interest</vt:lpstr>
      <vt:lpstr>Concepts of Interest</vt:lpstr>
      <vt:lpstr>Concepts of Interest – prior literature</vt:lpstr>
      <vt:lpstr>Questions of Interest</vt:lpstr>
      <vt:lpstr>Questions of Interest</vt:lpstr>
      <vt:lpstr>Next Research Phases</vt:lpstr>
      <vt:lpstr>Research Team </vt:lpstr>
      <vt:lpstr>Questions for the audience</vt:lpstr>
      <vt:lpstr>Thank You.</vt:lpstr>
      <vt:lpstr>Theoretical Framework</vt:lpstr>
      <vt:lpstr>Theoretical Framework</vt:lpstr>
      <vt:lpstr>Concepts of Interest – prior literature</vt:lpstr>
      <vt:lpstr>Concepts of Interest – prior literature</vt:lpstr>
      <vt:lpstr>Concepts of Interest – prior literature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Undergraduate Students’ Reading Compliance Through Behavioral Change</dc:title>
  <dc:creator>Amit Sharma</dc:creator>
  <cp:lastModifiedBy>Deidre Yingling</cp:lastModifiedBy>
  <cp:revision>106</cp:revision>
  <dcterms:created xsi:type="dcterms:W3CDTF">2011-09-11T17:44:08Z</dcterms:created>
  <dcterms:modified xsi:type="dcterms:W3CDTF">2011-09-14T13:49:04Z</dcterms:modified>
</cp:coreProperties>
</file>