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1" r:id="rId5"/>
    <p:sldId id="307" r:id="rId6"/>
    <p:sldId id="301" r:id="rId7"/>
    <p:sldId id="263" r:id="rId8"/>
    <p:sldId id="276" r:id="rId9"/>
    <p:sldId id="271" r:id="rId10"/>
    <p:sldId id="298" r:id="rId11"/>
    <p:sldId id="269" r:id="rId12"/>
    <p:sldId id="264" r:id="rId13"/>
    <p:sldId id="279" r:id="rId14"/>
    <p:sldId id="278" r:id="rId15"/>
    <p:sldId id="284" r:id="rId16"/>
    <p:sldId id="299" r:id="rId17"/>
    <p:sldId id="300" r:id="rId18"/>
    <p:sldId id="277" r:id="rId19"/>
    <p:sldId id="308" r:id="rId20"/>
    <p:sldId id="274" r:id="rId21"/>
    <p:sldId id="310" r:id="rId22"/>
    <p:sldId id="312" r:id="rId23"/>
    <p:sldId id="290" r:id="rId24"/>
    <p:sldId id="283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g5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19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312" autoAdjust="0"/>
  </p:normalViewPr>
  <p:slideViewPr>
    <p:cSldViewPr>
      <p:cViewPr varScale="1">
        <p:scale>
          <a:sx n="97" d="100"/>
          <a:sy n="97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2892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B8088-50F6-4B0B-A41C-1EB8928B5C44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</dgm:pt>
    <dgm:pt modelId="{73DB7D78-5A93-4863-AEF9-B745E6A24FB6}">
      <dgm:prSet phldrT="[Text]"/>
      <dgm:spPr/>
      <dgm:t>
        <a:bodyPr/>
        <a:lstStyle/>
        <a:p>
          <a:r>
            <a:rPr lang="en-US" dirty="0" smtClean="0"/>
            <a:t>Item Difficulty</a:t>
          </a:r>
          <a:endParaRPr lang="en-US" dirty="0"/>
        </a:p>
      </dgm:t>
    </dgm:pt>
    <dgm:pt modelId="{B39116C0-F3F1-4183-BFE0-9B95A4949EB1}" type="parTrans" cxnId="{FA25DC2B-29B5-48B8-B674-093D98E2AAA9}">
      <dgm:prSet/>
      <dgm:spPr/>
      <dgm:t>
        <a:bodyPr/>
        <a:lstStyle/>
        <a:p>
          <a:endParaRPr lang="en-US"/>
        </a:p>
      </dgm:t>
    </dgm:pt>
    <dgm:pt modelId="{012BC469-70CA-40D7-8DD3-6BC7CDA00E30}" type="sibTrans" cxnId="{FA25DC2B-29B5-48B8-B674-093D98E2AAA9}">
      <dgm:prSet/>
      <dgm:spPr/>
      <dgm:t>
        <a:bodyPr/>
        <a:lstStyle/>
        <a:p>
          <a:endParaRPr lang="en-US"/>
        </a:p>
      </dgm:t>
    </dgm:pt>
    <dgm:pt modelId="{AC4246D3-3B2F-424C-B5DB-9D0D72754023}">
      <dgm:prSet phldrT="[Text]"/>
      <dgm:spPr/>
      <dgm:t>
        <a:bodyPr/>
        <a:lstStyle/>
        <a:p>
          <a:r>
            <a:rPr lang="en-US" dirty="0" smtClean="0"/>
            <a:t>Item Discrimination</a:t>
          </a:r>
          <a:endParaRPr lang="en-US" dirty="0"/>
        </a:p>
      </dgm:t>
    </dgm:pt>
    <dgm:pt modelId="{7EB6578A-4023-4ABC-9A22-CEA32962A65E}" type="parTrans" cxnId="{200B820E-B050-47CC-929C-95C211C84969}">
      <dgm:prSet/>
      <dgm:spPr/>
      <dgm:t>
        <a:bodyPr/>
        <a:lstStyle/>
        <a:p>
          <a:endParaRPr lang="en-US"/>
        </a:p>
      </dgm:t>
    </dgm:pt>
    <dgm:pt modelId="{CB6895F9-D11A-4902-A9C3-264351C38D05}" type="sibTrans" cxnId="{200B820E-B050-47CC-929C-95C211C84969}">
      <dgm:prSet/>
      <dgm:spPr/>
      <dgm:t>
        <a:bodyPr/>
        <a:lstStyle/>
        <a:p>
          <a:endParaRPr lang="en-US"/>
        </a:p>
      </dgm:t>
    </dgm:pt>
    <dgm:pt modelId="{C7A04DB8-9B5A-4791-A648-8F432905854A}" type="pres">
      <dgm:prSet presAssocID="{EE7B8088-50F6-4B0B-A41C-1EB8928B5C44}" presName="compositeShape" presStyleCnt="0">
        <dgm:presLayoutVars>
          <dgm:chMax val="7"/>
          <dgm:dir/>
          <dgm:resizeHandles val="exact"/>
        </dgm:presLayoutVars>
      </dgm:prSet>
      <dgm:spPr/>
    </dgm:pt>
    <dgm:pt modelId="{4C8F3DF5-6CEE-4FC7-BCA1-47F58B4B57D2}" type="pres">
      <dgm:prSet presAssocID="{73DB7D78-5A93-4863-AEF9-B745E6A24FB6}" presName="circ1" presStyleLbl="vennNode1" presStyleIdx="0" presStyleCnt="2" custLinFactNeighborX="1666" custLinFactNeighborY="20"/>
      <dgm:spPr/>
      <dgm:t>
        <a:bodyPr/>
        <a:lstStyle/>
        <a:p>
          <a:endParaRPr lang="en-US"/>
        </a:p>
      </dgm:t>
    </dgm:pt>
    <dgm:pt modelId="{7AF20DBD-5E05-4FC7-9FDB-7EA6D2998335}" type="pres">
      <dgm:prSet presAssocID="{73DB7D78-5A93-4863-AEF9-B745E6A24F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3A0EC-77CC-4F91-A363-F26F15228215}" type="pres">
      <dgm:prSet presAssocID="{AC4246D3-3B2F-424C-B5DB-9D0D72754023}" presName="circ2" presStyleLbl="vennNode1" presStyleIdx="1" presStyleCnt="2"/>
      <dgm:spPr/>
      <dgm:t>
        <a:bodyPr/>
        <a:lstStyle/>
        <a:p>
          <a:endParaRPr lang="en-US"/>
        </a:p>
      </dgm:t>
    </dgm:pt>
    <dgm:pt modelId="{B85B3C56-EBD6-4033-B043-F06E7BA46A9B}" type="pres">
      <dgm:prSet presAssocID="{AC4246D3-3B2F-424C-B5DB-9D0D727540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F7561-E2EE-4BC8-B8A0-8C944933C3E6}" type="presOf" srcId="{AC4246D3-3B2F-424C-B5DB-9D0D72754023}" destId="{C4E3A0EC-77CC-4F91-A363-F26F15228215}" srcOrd="0" destOrd="0" presId="urn:microsoft.com/office/officeart/2005/8/layout/venn1"/>
    <dgm:cxn modelId="{F76A83AE-5379-4522-862C-F23E71CAF21A}" type="presOf" srcId="{AC4246D3-3B2F-424C-B5DB-9D0D72754023}" destId="{B85B3C56-EBD6-4033-B043-F06E7BA46A9B}" srcOrd="1" destOrd="0" presId="urn:microsoft.com/office/officeart/2005/8/layout/venn1"/>
    <dgm:cxn modelId="{200B820E-B050-47CC-929C-95C211C84969}" srcId="{EE7B8088-50F6-4B0B-A41C-1EB8928B5C44}" destId="{AC4246D3-3B2F-424C-B5DB-9D0D72754023}" srcOrd="1" destOrd="0" parTransId="{7EB6578A-4023-4ABC-9A22-CEA32962A65E}" sibTransId="{CB6895F9-D11A-4902-A9C3-264351C38D05}"/>
    <dgm:cxn modelId="{99E22D3A-A280-4B0B-9996-1D50698C39EC}" type="presOf" srcId="{73DB7D78-5A93-4863-AEF9-B745E6A24FB6}" destId="{7AF20DBD-5E05-4FC7-9FDB-7EA6D2998335}" srcOrd="1" destOrd="0" presId="urn:microsoft.com/office/officeart/2005/8/layout/venn1"/>
    <dgm:cxn modelId="{FA25DC2B-29B5-48B8-B674-093D98E2AAA9}" srcId="{EE7B8088-50F6-4B0B-A41C-1EB8928B5C44}" destId="{73DB7D78-5A93-4863-AEF9-B745E6A24FB6}" srcOrd="0" destOrd="0" parTransId="{B39116C0-F3F1-4183-BFE0-9B95A4949EB1}" sibTransId="{012BC469-70CA-40D7-8DD3-6BC7CDA00E30}"/>
    <dgm:cxn modelId="{20F34840-33A2-4A95-924F-57F8CC922969}" type="presOf" srcId="{73DB7D78-5A93-4863-AEF9-B745E6A24FB6}" destId="{4C8F3DF5-6CEE-4FC7-BCA1-47F58B4B57D2}" srcOrd="0" destOrd="0" presId="urn:microsoft.com/office/officeart/2005/8/layout/venn1"/>
    <dgm:cxn modelId="{A857BDA0-C9CE-4E35-8D65-774C1D6C33D6}" type="presOf" srcId="{EE7B8088-50F6-4B0B-A41C-1EB8928B5C44}" destId="{C7A04DB8-9B5A-4791-A648-8F432905854A}" srcOrd="0" destOrd="0" presId="urn:microsoft.com/office/officeart/2005/8/layout/venn1"/>
    <dgm:cxn modelId="{A887698E-5481-4E1A-9D8F-79BCB5826B06}" type="presParOf" srcId="{C7A04DB8-9B5A-4791-A648-8F432905854A}" destId="{4C8F3DF5-6CEE-4FC7-BCA1-47F58B4B57D2}" srcOrd="0" destOrd="0" presId="urn:microsoft.com/office/officeart/2005/8/layout/venn1"/>
    <dgm:cxn modelId="{8E14741A-AFB7-40C0-B831-2C258E721204}" type="presParOf" srcId="{C7A04DB8-9B5A-4791-A648-8F432905854A}" destId="{7AF20DBD-5E05-4FC7-9FDB-7EA6D2998335}" srcOrd="1" destOrd="0" presId="urn:microsoft.com/office/officeart/2005/8/layout/venn1"/>
    <dgm:cxn modelId="{D47A5695-9416-4779-BE76-140EBBE997AF}" type="presParOf" srcId="{C7A04DB8-9B5A-4791-A648-8F432905854A}" destId="{C4E3A0EC-77CC-4F91-A363-F26F15228215}" srcOrd="2" destOrd="0" presId="urn:microsoft.com/office/officeart/2005/8/layout/venn1"/>
    <dgm:cxn modelId="{1604C5E7-922C-45FE-8B13-0B7BE7F64C69}" type="presParOf" srcId="{C7A04DB8-9B5A-4791-A648-8F432905854A}" destId="{B85B3C56-EBD6-4033-B043-F06E7BA46A9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8F3DF5-6CEE-4FC7-BCA1-47F58B4B57D2}">
      <dsp:nvSpPr>
        <dsp:cNvPr id="0" name=""/>
        <dsp:cNvSpPr/>
      </dsp:nvSpPr>
      <dsp:spPr>
        <a:xfrm>
          <a:off x="152401" y="152395"/>
          <a:ext cx="2664333" cy="266433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Item Difficulty</a:t>
          </a:r>
          <a:endParaRPr lang="en-US" sz="2000" kern="1200" dirty="0"/>
        </a:p>
      </dsp:txBody>
      <dsp:txXfrm>
        <a:off x="524447" y="466577"/>
        <a:ext cx="1536192" cy="2035968"/>
      </dsp:txXfrm>
    </dsp:sp>
    <dsp:sp modelId="{C4E3A0EC-77CC-4F91-A363-F26F15228215}">
      <dsp:nvSpPr>
        <dsp:cNvPr id="0" name=""/>
        <dsp:cNvSpPr/>
      </dsp:nvSpPr>
      <dsp:spPr>
        <a:xfrm>
          <a:off x="2028253" y="151863"/>
          <a:ext cx="2664333" cy="266433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Item Discrimination</a:t>
          </a:r>
          <a:endParaRPr lang="en-US" sz="2000" kern="1200" dirty="0"/>
        </a:p>
      </dsp:txBody>
      <dsp:txXfrm>
        <a:off x="2784347" y="466045"/>
        <a:ext cx="1536192" cy="2035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97C8F-247F-4CF5-ACC5-5BE69B68E37F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D6B69-6B44-4C56-A984-4ED2C03B7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E2036-B715-40F6-A0FC-1DB2B6C5584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9D55A-6F04-44CA-8C63-ACCB5C3B3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D55A-6F04-44CA-8C63-ACCB5C3B399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CBEC4D-5004-4865-B986-0E4C732A9E15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8E94BD-BC0A-4384-B3E2-3F469B16D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exas.edu/academic/ctl/assessment/iar/students/report/itemanalysis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cilite.org.au/conferences/perth04/procs/pdf/woodford.pdf" TargetMode="External"/><Relationship Id="rId5" Type="http://schemas.openxmlformats.org/officeDocument/2006/relationships/hyperlink" Target="http://homes.chass.utoronto.ca/~murdockj/teaching/MCQ_basic_tips.pdf" TargetMode="External"/><Relationship Id="rId4" Type="http://schemas.openxmlformats.org/officeDocument/2006/relationships/hyperlink" Target="http://testing.byu.edu/info/handbooks/Multiple-Choice%20Item%20Writing%20Guidelines%20-%20Haladyna%20and%20Downing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1143000"/>
            <a:ext cx="46482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 Analysis: </a:t>
            </a:r>
            <a:br>
              <a:rPr lang="en-US" dirty="0" smtClean="0"/>
            </a:br>
            <a:r>
              <a:rPr lang="en-US" dirty="0" smtClean="0"/>
              <a:t>Improving Multiple Choice Tests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143000" y="6400800"/>
            <a:ext cx="26094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dirty="0"/>
              <a:t>http://www.schreyerinstitute.psu.edu/</a:t>
            </a:r>
          </a:p>
        </p:txBody>
      </p:sp>
      <p:pic>
        <p:nvPicPr>
          <p:cNvPr id="5" name="Picture 5" descr="PSU Mark solid black shor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0"/>
            <a:ext cx="1295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3505200"/>
            <a:ext cx="3657600" cy="1828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Crystal Ramsay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September 27,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Schreyer Institute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eaching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Excellence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851" y="0"/>
            <a:ext cx="4572149" cy="68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830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 smtClean="0">
                <a:solidFill>
                  <a:schemeClr val="tx2"/>
                </a:solidFill>
              </a:rPr>
              <a:t>Sometimes we include very easy or very difficult items on purpose.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 I deliberately pose </a:t>
            </a:r>
            <a:r>
              <a:rPr lang="en-US" sz="2400" i="1" dirty="0" smtClean="0"/>
              <a:t>difficult</a:t>
            </a:r>
            <a:r>
              <a:rPr lang="en-US" sz="2400" dirty="0" smtClean="0"/>
              <a:t> items to challenge my students’ thinking?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 I deliberately pose </a:t>
            </a:r>
            <a:r>
              <a:rPr lang="en-US" sz="2400" i="1" dirty="0" smtClean="0"/>
              <a:t>easy</a:t>
            </a:r>
            <a:r>
              <a:rPr lang="en-US" sz="2400" dirty="0" smtClean="0"/>
              <a:t> items to test basic information or to boost students’ confidence?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71600"/>
            <a:ext cx="915352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Now look at the item difficulties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exam.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600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items were easier for your students?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676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items were more difficult?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00400"/>
            <a:ext cx="9144000" cy="2133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Information 3">
            <a:hlinkClick r:id="" action="ppaction://noaction" highlightClick="1"/>
          </p:cNvPr>
          <p:cNvSpPr/>
          <p:nvPr/>
        </p:nvSpPr>
        <p:spPr>
          <a:xfrm>
            <a:off x="5029200" y="4191000"/>
            <a:ext cx="533400" cy="381000"/>
          </a:xfrm>
          <a:prstGeom prst="actionButtonInform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Item Discrimination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the degree to which students with high overall exam scores also got a particular item correct.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71600" y="3429000"/>
            <a:ext cx="6370655" cy="1600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RESPONSE TABLE - FORM A         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ITEM										ITEM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NO.     OMIT       A         B         C         D         E       KEY-   %            	EFFECT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%	           %	        %	         %	        %	         %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1	0	             0	        18	         82	        0	          0	        C	   82	    0.22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2	0	            79	         0	          0	        21	         0	        A	        79	    0.23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3	0	             4	          7	         89	        0	          0	        C	        89	   -0.12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00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Represented as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Item Effect </a:t>
            </a:r>
            <a:r>
              <a:rPr lang="en-US" sz="2400" dirty="0" smtClean="0"/>
              <a:t>because it tells how well an item ‘performed’ 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6705600" y="3657601"/>
            <a:ext cx="10668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6324600" y="2971800"/>
            <a:ext cx="914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5486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Ranges from -1.00 to 1.00</a:t>
            </a:r>
          </a:p>
          <a:p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accent2"/>
                </a:solidFill>
              </a:rPr>
              <a:t>should be &gt;.2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52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b="1" dirty="0" smtClean="0"/>
              <a:t>well</a:t>
            </a:r>
            <a:r>
              <a:rPr lang="en-US" sz="2400" dirty="0" smtClean="0"/>
              <a:t>-</a:t>
            </a:r>
          </a:p>
          <a:p>
            <a:pPr algn="ctr"/>
            <a:r>
              <a:rPr lang="en-US" sz="2400" dirty="0" smtClean="0"/>
              <a:t>performing item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b="1" dirty="0" smtClean="0"/>
              <a:t>poor</a:t>
            </a:r>
            <a:r>
              <a:rPr lang="en-US" sz="2400" dirty="0" smtClean="0"/>
              <a:t>-</a:t>
            </a:r>
          </a:p>
          <a:p>
            <a:pPr algn="ctr"/>
            <a:r>
              <a:rPr lang="en-US" sz="2400" dirty="0" smtClean="0"/>
              <a:t>performing item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71800" y="3886200"/>
          <a:ext cx="5715002" cy="1613916"/>
        </p:xfrm>
        <a:graphic>
          <a:graphicData uri="http://schemas.openxmlformats.org/drawingml/2006/table">
            <a:tbl>
              <a:tblPr/>
              <a:tblGrid>
                <a:gridCol w="608611"/>
                <a:gridCol w="608611"/>
                <a:gridCol w="489857"/>
                <a:gridCol w="421887"/>
                <a:gridCol w="492201"/>
                <a:gridCol w="492201"/>
                <a:gridCol w="449231"/>
                <a:gridCol w="816429"/>
                <a:gridCol w="402355"/>
                <a:gridCol w="933619"/>
              </a:tblGrid>
              <a:tr h="27642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ITEM NO.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RESPONSE TABLE –FORM A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ITEM EFFECT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61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OMIT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KEY -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6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5+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-0.11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1800" y="1371600"/>
          <a:ext cx="5711823" cy="1737360"/>
        </p:xfrm>
        <a:graphic>
          <a:graphicData uri="http://schemas.openxmlformats.org/drawingml/2006/table">
            <a:tbl>
              <a:tblPr/>
              <a:tblGrid>
                <a:gridCol w="608272"/>
                <a:gridCol w="608272"/>
                <a:gridCol w="489585"/>
                <a:gridCol w="421652"/>
                <a:gridCol w="491928"/>
                <a:gridCol w="491928"/>
                <a:gridCol w="542681"/>
                <a:gridCol w="655903"/>
                <a:gridCol w="468502"/>
                <a:gridCol w="933100"/>
              </a:tblGrid>
              <a:tr h="4201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ITEM NO.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RESPONSE TABLE –FORM A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ITEM EFFECT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485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OMIT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KEY -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0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0.46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600200"/>
            <a:ext cx="9144000" cy="4572000"/>
            <a:chOff x="0" y="1600200"/>
            <a:chExt cx="9144000" cy="4572000"/>
          </a:xfrm>
        </p:grpSpPr>
        <p:sp>
          <p:nvSpPr>
            <p:cNvPr id="14" name="Rectangle 13"/>
            <p:cNvSpPr/>
            <p:nvPr/>
          </p:nvSpPr>
          <p:spPr>
            <a:xfrm>
              <a:off x="0" y="3124200"/>
              <a:ext cx="9144000" cy="1524000"/>
            </a:xfrm>
            <a:prstGeom prst="rect">
              <a:avLst/>
            </a:prstGeom>
            <a:solidFill>
              <a:schemeClr val="tx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648200"/>
              <a:ext cx="9144000" cy="1524000"/>
            </a:xfrm>
            <a:prstGeom prst="rect">
              <a:avLst/>
            </a:prstGeom>
            <a:solidFill>
              <a:schemeClr val="tx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1981200"/>
              <a:ext cx="312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Item Difficulty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0" y="3581400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Test heterogeneity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5105400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/>
                <a:t>Item characteristics</a:t>
              </a:r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600200"/>
              <a:ext cx="9144000" cy="1524000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81000" y="228600"/>
            <a:ext cx="830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 smtClean="0">
                <a:solidFill>
                  <a:schemeClr val="tx2"/>
                </a:solidFill>
              </a:rPr>
              <a:t>What is an ‘ideal’ </a:t>
            </a:r>
            <a:r>
              <a:rPr lang="en-US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item discrimination </a:t>
            </a:r>
            <a:r>
              <a:rPr lang="en-US" sz="2900" b="1" dirty="0" smtClean="0">
                <a:solidFill>
                  <a:schemeClr val="tx2"/>
                </a:solidFill>
              </a:rPr>
              <a:t>statistic depends on 3 factors.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mg5\AppData\Local\Microsoft\Windows\Temporary Internet Files\Content.IE5\UYDKC135\MP9004474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3048000" cy="30671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3581400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Very easy or very difficult items will have poor ability to discriminate among students.</a:t>
            </a:r>
            <a:endParaRPr lang="en-US" sz="27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4038600"/>
            <a:ext cx="3048000" cy="21698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Very easy or very difficult items may still be necessary to sample content taught.</a:t>
            </a:r>
            <a:endParaRPr lang="en-US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02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Yet…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Item difficulty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mg5\AppData\Local\Microsoft\Windows\Temporary Internet Files\Content.IE5\UYDKC135\MP9004474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3048000" cy="30671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37338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test that assesses many different topics will have a lower correlation with any one content-focused item.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4648200"/>
            <a:ext cx="30480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heterogeneous item pool may still be necessary to sample content taught.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02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Yet…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Test heterogeneity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mg5\AppData\Local\Microsoft\Windows\Temporary Internet Files\Content.IE5\UYDKC135\MP9004474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3048000" cy="30671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37338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poorly written item will have little ability to discriminate among students.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3810000"/>
            <a:ext cx="30480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no substitute for a well-written item or for testing what you teach!</a:t>
            </a:r>
            <a:endParaRPr 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19200"/>
            <a:ext cx="35497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502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and…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81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Item quality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304800"/>
            <a:ext cx="8305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900" b="1" dirty="0" smtClean="0">
                <a:solidFill>
                  <a:schemeClr val="tx2"/>
                </a:solidFill>
              </a:rPr>
              <a:t>Now look at the item effects from </a:t>
            </a:r>
            <a:r>
              <a:rPr lang="en-US" sz="2900" b="1" i="1" dirty="0" smtClean="0">
                <a:solidFill>
                  <a:schemeClr val="tx2"/>
                </a:solidFill>
              </a:rPr>
              <a:t>your</a:t>
            </a:r>
            <a:r>
              <a:rPr lang="en-US" sz="2900" b="1" dirty="0" smtClean="0">
                <a:solidFill>
                  <a:schemeClr val="tx2"/>
                </a:solidFill>
              </a:rPr>
              <a:t> exam.</a:t>
            </a:r>
            <a:endParaRPr lang="en-US" sz="29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667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items on your exam performed ‘well’?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 any items perform ‘poorly’?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0813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00400"/>
            <a:ext cx="9144000" cy="2133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Information 3">
            <a:hlinkClick r:id="" action="ppaction://noaction" highlightClick="1"/>
          </p:cNvPr>
          <p:cNvSpPr/>
          <p:nvPr/>
        </p:nvSpPr>
        <p:spPr>
          <a:xfrm>
            <a:off x="5029200" y="4191000"/>
            <a:ext cx="533400" cy="381000"/>
          </a:xfrm>
          <a:prstGeom prst="actionButtonInformati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Distracter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information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 be analyzed to determine which distracters were effective and which ones were not.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71600" y="3429000"/>
            <a:ext cx="6370655" cy="1600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RESPONSE TABLE - FORM A         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ITEM										ITEM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NO.     OMIT       A         B         C         D         E       KEY-   %            	EFFECT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%	           %	        %	         %	        %	         %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1	0	             0	        18	         82	        0	          0	        C	   82	    0.22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2	0	            79	         0	          0	        21	         0	        A	        79	    0.23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3	0	             4	          7	         89	        0	          0	        C	        89	   -0.12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0" y="3810000"/>
            <a:ext cx="25146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800" y="6096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5638800"/>
            <a:ext cx="8763000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Now look at the distracter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information for items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exam. What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can you conclude about them?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6465" y="0"/>
            <a:ext cx="45675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This workshop is designed to help you do three </a:t>
            </a:r>
            <a:r>
              <a:rPr lang="en-US" sz="3200" b="1" dirty="0" smtClean="0"/>
              <a:t>things: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b="1" dirty="0" smtClean="0">
                <a:solidFill>
                  <a:schemeClr val="accent1"/>
                </a:solidFill>
              </a:rPr>
              <a:t>interpret</a:t>
            </a:r>
            <a:r>
              <a:rPr lang="en-US" sz="2400" dirty="0" smtClean="0"/>
              <a:t> statistical indices provided by the university’s Scanning Operations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b="1" dirty="0" smtClean="0">
                <a:solidFill>
                  <a:schemeClr val="accent1"/>
                </a:solidFill>
              </a:rPr>
              <a:t>differentiate</a:t>
            </a:r>
            <a:r>
              <a:rPr lang="en-US" sz="2400" dirty="0" smtClean="0"/>
              <a:t> between well-performing items and poor-performing items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34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b="1" dirty="0" smtClean="0">
                <a:solidFill>
                  <a:schemeClr val="accent1"/>
                </a:solidFill>
              </a:rPr>
              <a:t>make decisions </a:t>
            </a:r>
            <a:r>
              <a:rPr lang="en-US" sz="2400" dirty="0" smtClean="0"/>
              <a:t>about poor performing items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28600"/>
            <a:ext cx="83058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smtClean="0">
                <a:solidFill>
                  <a:schemeClr val="tx2"/>
                </a:solidFill>
              </a:rPr>
              <a:t>Whether to retain, revise, or eliminate items depends on </a:t>
            </a:r>
            <a:r>
              <a:rPr lang="en-US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item difficulty</a:t>
            </a:r>
            <a:r>
              <a:rPr lang="en-US" sz="2900" dirty="0" smtClean="0">
                <a:solidFill>
                  <a:schemeClr val="tx2"/>
                </a:solidFill>
              </a:rPr>
              <a:t>, </a:t>
            </a:r>
            <a:r>
              <a:rPr lang="en-US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item discrimination</a:t>
            </a:r>
            <a:r>
              <a:rPr lang="en-US" sz="2900" dirty="0" smtClean="0">
                <a:solidFill>
                  <a:schemeClr val="tx2"/>
                </a:solidFill>
              </a:rPr>
              <a:t>, </a:t>
            </a:r>
            <a:r>
              <a:rPr lang="en-US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distracter information</a:t>
            </a:r>
            <a:r>
              <a:rPr lang="en-US" sz="2900" dirty="0" smtClean="0">
                <a:solidFill>
                  <a:schemeClr val="tx2"/>
                </a:solidFill>
              </a:rPr>
              <a:t>,</a:t>
            </a:r>
            <a:r>
              <a:rPr lang="en-US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2"/>
                </a:solidFill>
              </a:rPr>
              <a:t>and your </a:t>
            </a:r>
            <a:r>
              <a:rPr lang="en-US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instruction</a:t>
            </a:r>
            <a:r>
              <a:rPr lang="en-US" sz="2900" dirty="0" smtClean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95400" y="1828800"/>
            <a:ext cx="4800600" cy="4346177"/>
            <a:chOff x="1295400" y="1828800"/>
            <a:chExt cx="4800600" cy="4346177"/>
          </a:xfrm>
        </p:grpSpPr>
        <p:graphicFrame>
          <p:nvGraphicFramePr>
            <p:cNvPr id="4" name="Diagram 3"/>
            <p:cNvGraphicFramePr/>
            <p:nvPr/>
          </p:nvGraphicFramePr>
          <p:xfrm>
            <a:off x="1295400" y="1828800"/>
            <a:ext cx="4800600" cy="29680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1447800" y="3581400"/>
              <a:ext cx="2664333" cy="2593577"/>
              <a:chOff x="1447800" y="3581400"/>
              <a:chExt cx="2664333" cy="259357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447800" y="3581400"/>
                <a:ext cx="2664333" cy="2593577"/>
              </a:xfrm>
              <a:prstGeom prst="ellipse">
                <a:avLst/>
              </a:prstGeom>
              <a:solidFill>
                <a:schemeClr val="tx2">
                  <a:alpha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0" name="Oval 4"/>
              <p:cNvSpPr/>
              <p:nvPr/>
            </p:nvSpPr>
            <p:spPr>
              <a:xfrm>
                <a:off x="1828800" y="4114800"/>
                <a:ext cx="1536192" cy="14135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Distracters</a:t>
                </a:r>
                <a:endParaRPr lang="en-US" sz="2000" kern="1200" dirty="0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019800" y="4876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Ultimately, it’s a judgment call that you have to make.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3276600" y="3581400"/>
            <a:ext cx="2664333" cy="2593577"/>
          </a:xfrm>
          <a:prstGeom prst="ellipse">
            <a:avLst/>
          </a:prstGeom>
          <a:solidFill>
            <a:schemeClr val="tx2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4" name="Oval 4"/>
          <p:cNvSpPr/>
          <p:nvPr/>
        </p:nvSpPr>
        <p:spPr>
          <a:xfrm>
            <a:off x="4114800" y="4114800"/>
            <a:ext cx="1536192" cy="14135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Instruction</a:t>
            </a:r>
            <a:endParaRPr lang="en-US" sz="20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143000"/>
            <a:ext cx="3886200" cy="3539430"/>
          </a:xfrm>
          <a:prstGeom prst="rect">
            <a:avLst/>
          </a:prstGeom>
          <a:solidFill>
            <a:schemeClr val="tx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What if I have a relatively short test or I give a test in a small class? I might not use the testing service for scoring. Is there a way I can understand how my items worked?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89560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Yes.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-152400"/>
          <a:ext cx="7391400" cy="5047488"/>
        </p:xfrm>
        <a:graphic>
          <a:graphicData uri="http://schemas.openxmlformats.org/drawingml/2006/table">
            <a:tbl>
              <a:tblPr/>
              <a:tblGrid>
                <a:gridCol w="1474400"/>
                <a:gridCol w="291000"/>
                <a:gridCol w="1067000"/>
                <a:gridCol w="291000"/>
                <a:gridCol w="1164000"/>
                <a:gridCol w="291000"/>
                <a:gridCol w="1164000"/>
                <a:gridCol w="291000"/>
                <a:gridCol w="1358000"/>
              </a:tblGrid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Item 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B*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Top 1/3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Bottom 1/3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Item 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A*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Top 1/3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Bottom 1/3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Item 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C*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Top 1/3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Bottom 1/3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Item 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A*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Top 1/3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Bottom 1/3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96200" y="304800"/>
            <a:ext cx="1219200" cy="707886"/>
          </a:xfrm>
          <a:prstGeom prst="rect">
            <a:avLst/>
          </a:prstGeom>
          <a:solidFill>
            <a:schemeClr val="tx2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From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Suskie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L. (2009). 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Assessing student learning: A common sense guide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(2</a:t>
            </a:r>
            <a:r>
              <a:rPr kumimoji="0" lang="en-US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nd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ed.). San Francisco: </a:t>
            </a: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Jossey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-Bass.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2400" y="5105400"/>
            <a:ext cx="91440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Which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easiest?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Which 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item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shows negative (</a:t>
            </a:r>
            <a:r>
              <a:rPr lang="en-US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very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bad) discrimination?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Which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discriminates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between high and low scores?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In Item 2, which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distracter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most effective?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In Item 3, which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distracter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 changed?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981200"/>
            <a:ext cx="3886200" cy="236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Multiple course sections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dirty="0" smtClean="0"/>
              <a:t>Student feedback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dirty="0" smtClean="0"/>
              <a:t>Other item types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Even after you consider reliability, difficulty, discrimination, and distracters, there are still a few other things to think about…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Resources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an excellent resource on item analysis:</a:t>
            </a:r>
          </a:p>
          <a:p>
            <a:pPr lvl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http://www.utexas.edu/academic/ctl/assessment/iar/students/report/itemanalysis.php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For a more extensive list of item-writing tips:</a:t>
            </a:r>
          </a:p>
          <a:p>
            <a:pPr lvl="1"/>
            <a:r>
              <a:rPr lang="en-US" sz="2200" dirty="0" smtClean="0">
                <a:hlinkClick r:id="rId4"/>
              </a:rPr>
              <a:t>http://testing.byu.edu/info/handbooks/Multiple-Choice%20Item%20Writing%20Guidelines%20-%20Haladyna%20and%20Downing.pdf</a:t>
            </a:r>
            <a:endParaRPr lang="en-US" sz="2200" dirty="0" smtClean="0"/>
          </a:p>
          <a:p>
            <a:pPr lvl="1">
              <a:buNone/>
            </a:pPr>
            <a:endParaRPr lang="en-US" sz="1300" dirty="0" smtClean="0"/>
          </a:p>
          <a:p>
            <a:pPr lvl="1"/>
            <a:r>
              <a:rPr lang="en-US" sz="2200" i="1" dirty="0" smtClean="0">
                <a:solidFill>
                  <a:srgbClr val="00B050"/>
                </a:solidFill>
                <a:hlinkClick r:id="rId5"/>
              </a:rPr>
              <a:t>http://homes.chass.utoronto.ca/~murdockj/teaching/MCQ_basic_tips.pdf</a:t>
            </a:r>
            <a:endParaRPr lang="en-US" sz="2200" i="1" dirty="0" smtClean="0">
              <a:solidFill>
                <a:srgbClr val="00B050"/>
              </a:solidFill>
            </a:endParaRPr>
          </a:p>
          <a:p>
            <a:r>
              <a:rPr lang="en-US" sz="2200" dirty="0" smtClean="0"/>
              <a:t>For a discussion about writing higher-level multiple choice items:</a:t>
            </a:r>
          </a:p>
          <a:p>
            <a:pPr lvl="1"/>
            <a:r>
              <a:rPr lang="en-US" sz="2200" dirty="0" smtClean="0">
                <a:hlinkClick r:id="rId6"/>
              </a:rPr>
              <a:t>http://www.ascilite.org.au/conferences/perth04/procs/pdf/woodford.pdf</a:t>
            </a:r>
            <a:endParaRPr lang="en-US" sz="2200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We give tests for 4 primary reasons.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find out if students learned what we intended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separate those who learned from those who didn’t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increase learning and motivation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715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gather information for adapting or improving instruction</a:t>
            </a:r>
            <a:endParaRPr lang="en-US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438400"/>
            <a:ext cx="4555434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38200" y="2209800"/>
            <a:ext cx="7086600" cy="3580388"/>
            <a:chOff x="838200" y="2209800"/>
            <a:chExt cx="7086600" cy="3580388"/>
          </a:xfrm>
        </p:grpSpPr>
        <p:sp>
          <p:nvSpPr>
            <p:cNvPr id="6" name="TextBox 5"/>
            <p:cNvSpPr txBox="1"/>
            <p:nvPr/>
          </p:nvSpPr>
          <p:spPr>
            <a:xfrm>
              <a:off x="2590800" y="2743200"/>
              <a:ext cx="53340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The rounded filling of an internal angle between two surfaces of a plastic molding is known as the </a:t>
              </a:r>
            </a:p>
            <a:p>
              <a:endParaRPr lang="en-US" sz="2400" dirty="0">
                <a:solidFill>
                  <a:schemeClr val="bg1"/>
                </a:solidFill>
              </a:endParaRPr>
            </a:p>
            <a:p>
              <a:pPr marL="342900" indent="-342900">
                <a:buAutoNum type="alphaUcPeriod"/>
              </a:pPr>
              <a:r>
                <a:rPr lang="en-US" sz="2400" dirty="0" smtClean="0">
                  <a:solidFill>
                    <a:schemeClr val="bg1"/>
                  </a:solidFill>
                </a:rPr>
                <a:t>rib.</a:t>
              </a:r>
            </a:p>
            <a:p>
              <a:pPr marL="342900" indent="-342900">
                <a:buAutoNum type="alphaUcPeriod"/>
              </a:pPr>
              <a:r>
                <a:rPr lang="en-US" sz="2400" dirty="0">
                  <a:solidFill>
                    <a:schemeClr val="bg1"/>
                  </a:solidFill>
                </a:rPr>
                <a:t>f</a:t>
              </a:r>
              <a:r>
                <a:rPr lang="en-US" sz="2400" dirty="0" smtClean="0">
                  <a:solidFill>
                    <a:schemeClr val="bg1"/>
                  </a:solidFill>
                </a:rPr>
                <a:t>illet. </a:t>
              </a:r>
            </a:p>
            <a:p>
              <a:pPr marL="342900" indent="-342900">
                <a:buAutoNum type="alphaUcPeriod"/>
              </a:pPr>
              <a:r>
                <a:rPr lang="en-US" sz="2400" dirty="0" smtClean="0">
                  <a:solidFill>
                    <a:schemeClr val="bg1"/>
                  </a:solidFill>
                </a:rPr>
                <a:t>chamfer.</a:t>
              </a:r>
            </a:p>
            <a:p>
              <a:pPr marL="342900" indent="-342900">
                <a:buAutoNum type="alphaUcPeriod"/>
              </a:pPr>
              <a:r>
                <a:rPr lang="en-US" sz="2400" dirty="0" smtClean="0">
                  <a:solidFill>
                    <a:schemeClr val="bg1"/>
                  </a:solidFill>
                </a:rPr>
                <a:t>Gusset plate.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2209800"/>
              <a:ext cx="914400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bg1"/>
                  </a:solidFill>
                </a:rPr>
                <a:t>Stem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4038600"/>
              <a:ext cx="1524000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bg1"/>
                  </a:solidFill>
                </a:rPr>
                <a:t>Distracters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5334000"/>
              <a:ext cx="914400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bg1"/>
                  </a:solidFill>
                </a:rPr>
                <a:t>Key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3581400" y="4267200"/>
              <a:ext cx="1905000" cy="22860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4191000" y="4495800"/>
              <a:ext cx="1295400" cy="60960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4648200" y="4648200"/>
              <a:ext cx="838200" cy="76200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3810000" y="4800600"/>
              <a:ext cx="304800" cy="1588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14800" y="4800600"/>
              <a:ext cx="1371600" cy="53340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>
              <a:off x="5105400" y="2438400"/>
              <a:ext cx="533400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4495800" y="2438400"/>
              <a:ext cx="609600" cy="30480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38200" y="4724400"/>
              <a:ext cx="1524000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bg1"/>
                  </a:solidFill>
                </a:rPr>
                <a:t>Options</a:t>
              </a:r>
              <a:endParaRPr 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Left Bracket 21"/>
            <p:cNvSpPr/>
            <p:nvPr/>
          </p:nvSpPr>
          <p:spPr>
            <a:xfrm>
              <a:off x="2438400" y="4343400"/>
              <a:ext cx="76200" cy="1295400"/>
            </a:xfrm>
            <a:prstGeom prst="leftBracke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Multiple choice items are comprised of 4 basic components.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667000"/>
            <a:ext cx="9144000" cy="12192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219200"/>
          </a:xfrm>
          <a:prstGeom prst="rect">
            <a:avLst/>
          </a:prstGeom>
          <a:solidFill>
            <a:schemeClr val="tx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886200"/>
            <a:ext cx="9144000" cy="12192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2286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An item analysis focuses on 4 major pieces of information provided in the test score report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371600"/>
            <a:ext cx="9144000" cy="1295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Test Score Reliability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971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Item Difficulty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4191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Item Discrimination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410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Distracter information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 score reliability </a:t>
            </a:r>
            <a:r>
              <a:rPr lang="en-US" sz="2800" b="1" dirty="0" smtClean="0">
                <a:solidFill>
                  <a:schemeClr val="tx2"/>
                </a:solidFill>
              </a:rPr>
              <a:t>is an index of the likelihood that scores would remain consistent over time if the same test was administered repeatedly to the same learners. 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2514600" cy="1200329"/>
          </a:xfrm>
          <a:prstGeom prst="rect">
            <a:avLst/>
          </a:prstGeom>
          <a:solidFill>
            <a:srgbClr val="25B19A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Reliability coefficients range from .00 to 1.00.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5562600"/>
            <a:ext cx="8915400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Now look at the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test score reliability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exam.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276600"/>
            <a:ext cx="2895600" cy="830997"/>
          </a:xfrm>
          <a:prstGeom prst="rect">
            <a:avLst/>
          </a:prstGeom>
          <a:solidFill>
            <a:srgbClr val="25B19A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Ideal score reliabilities are &gt;.80.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962400"/>
            <a:ext cx="2819400" cy="1200329"/>
          </a:xfrm>
          <a:prstGeom prst="rect">
            <a:avLst/>
          </a:prstGeom>
          <a:solidFill>
            <a:srgbClr val="25B19A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Higher reliabilities = less measurement error.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200400"/>
            <a:ext cx="9144000" cy="2133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763000" cy="99060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Item Difficulty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the percentage of students who answered an item correctly.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371600" y="3429000"/>
            <a:ext cx="6370655" cy="16004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RESPONSE TABLE - FORM A         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ITEM										ITEM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NO.     OMIT       A         B         C         D         E       KEY-   %            	EFFECT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%	           %	        %	         %	        %	         %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1	0	             0	        18	         82	        0	          0	        C	   82	    0.22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2	0	            79	         0	          0	        21	         0	        A	        79	    0.23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r"/>
                <a:tab pos="1085850" algn="l"/>
                <a:tab pos="1714500" algn="r"/>
                <a:tab pos="2171700" algn="r"/>
                <a:tab pos="2628900" algn="r"/>
                <a:tab pos="3086100" algn="r"/>
                <a:tab pos="3543300" algn="r"/>
                <a:tab pos="3771900" algn="l"/>
                <a:tab pos="4229100" algn="r"/>
                <a:tab pos="50292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3	0	             4	          7	         89	        0	          0	        C	        89	   -0.12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133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Represented in the Response Table as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KEY-%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486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Ranges from 0% to 100%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562600" y="38100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753100" y="3314700"/>
            <a:ext cx="8382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752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Easier</a:t>
            </a:r>
            <a:r>
              <a:rPr lang="en-US" sz="2400" dirty="0" smtClean="0"/>
              <a:t> items have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higher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item difficulty values.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difficult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items have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lower</a:t>
            </a:r>
            <a:r>
              <a:rPr lang="en-US" sz="2400" dirty="0" smtClean="0"/>
              <a:t> item difficulty values.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19400" y="1066800"/>
          <a:ext cx="5715003" cy="2362198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457200"/>
                <a:gridCol w="457200"/>
                <a:gridCol w="457200"/>
                <a:gridCol w="457200"/>
                <a:gridCol w="457200"/>
                <a:gridCol w="721429"/>
                <a:gridCol w="496109"/>
                <a:gridCol w="839865"/>
              </a:tblGrid>
              <a:tr h="3850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ITEM NO.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RESPONSE TABLE –FORM A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ITEM EFFECT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1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OMIT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KEY -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5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0.18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5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5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5+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6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-0.11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19400" y="3886201"/>
          <a:ext cx="5714999" cy="2133599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457200"/>
                <a:gridCol w="457200"/>
                <a:gridCol w="457200"/>
                <a:gridCol w="457200"/>
                <a:gridCol w="455950"/>
                <a:gridCol w="687050"/>
                <a:gridCol w="531733"/>
                <a:gridCol w="839866"/>
              </a:tblGrid>
              <a:tr h="4675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ITEM NO.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RESPONSE TABLE –FORM A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ITEM EFFECT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28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OMIT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KEY -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0.46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-0.19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28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endParaRPr lang="en-U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72200" y="2209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alternatives for each item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228600"/>
            <a:ext cx="830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 smtClean="0">
                <a:solidFill>
                  <a:schemeClr val="tx2"/>
                </a:solidFill>
              </a:rPr>
              <a:t>What is an ‘ideal’ </a:t>
            </a:r>
            <a:r>
              <a:rPr lang="en-US" sz="29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item difficulty </a:t>
            </a:r>
            <a:r>
              <a:rPr lang="en-US" sz="2900" b="1" dirty="0" smtClean="0">
                <a:solidFill>
                  <a:schemeClr val="tx2"/>
                </a:solidFill>
              </a:rPr>
              <a:t>statistic depends on 2 factors.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5762625" cy="417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48400" y="4419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reason for asking the question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59A9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3738</TotalTime>
  <Words>1095</Words>
  <Application>Microsoft Office PowerPoint</Application>
  <PresentationFormat>On-screen Show (4:3)</PresentationFormat>
  <Paragraphs>336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Item Analysis:  Improving Multiple Choice Tests</vt:lpstr>
      <vt:lpstr>This workshop is designed to help you do three things:</vt:lpstr>
      <vt:lpstr>We give tests for 4 primary reasons.</vt:lpstr>
      <vt:lpstr>Multiple choice items are comprised of 4 basic components.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Resources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Analysis:  Improving Multiple Choice Tests</dc:title>
  <dc:creator>cmg5</dc:creator>
  <cp:lastModifiedBy>cmg5</cp:lastModifiedBy>
  <cp:revision>311</cp:revision>
  <dcterms:created xsi:type="dcterms:W3CDTF">2010-08-20T18:16:46Z</dcterms:created>
  <dcterms:modified xsi:type="dcterms:W3CDTF">2011-09-26T21:12:52Z</dcterms:modified>
</cp:coreProperties>
</file>