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4"/>
  </p:notesMasterIdLst>
  <p:handoutMasterIdLst>
    <p:handoutMasterId r:id="rId35"/>
  </p:handoutMasterIdLst>
  <p:sldIdLst>
    <p:sldId id="256" r:id="rId2"/>
    <p:sldId id="257" r:id="rId3"/>
    <p:sldId id="270" r:id="rId4"/>
    <p:sldId id="258" r:id="rId5"/>
    <p:sldId id="262" r:id="rId6"/>
    <p:sldId id="288" r:id="rId7"/>
    <p:sldId id="260" r:id="rId8"/>
    <p:sldId id="265" r:id="rId9"/>
    <p:sldId id="266" r:id="rId10"/>
    <p:sldId id="267" r:id="rId11"/>
    <p:sldId id="268" r:id="rId12"/>
    <p:sldId id="269" r:id="rId13"/>
    <p:sldId id="289" r:id="rId14"/>
    <p:sldId id="276" r:id="rId15"/>
    <p:sldId id="261" r:id="rId16"/>
    <p:sldId id="277" r:id="rId17"/>
    <p:sldId id="274" r:id="rId18"/>
    <p:sldId id="273" r:id="rId19"/>
    <p:sldId id="272" r:id="rId20"/>
    <p:sldId id="271" r:id="rId21"/>
    <p:sldId id="278" r:id="rId22"/>
    <p:sldId id="280" r:id="rId23"/>
    <p:sldId id="279" r:id="rId24"/>
    <p:sldId id="281" r:id="rId25"/>
    <p:sldId id="290" r:id="rId26"/>
    <p:sldId id="282" r:id="rId27"/>
    <p:sldId id="283" r:id="rId28"/>
    <p:sldId id="291" r:id="rId29"/>
    <p:sldId id="285" r:id="rId30"/>
    <p:sldId id="287" r:id="rId31"/>
    <p:sldId id="286" r:id="rId32"/>
    <p:sldId id="292" r:id="rId33"/>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ahoma" charset="0"/>
        <a:ea typeface="+mn-ea"/>
        <a:cs typeface="+mn-cs"/>
      </a:defRPr>
    </a:lvl1pPr>
    <a:lvl2pPr marL="457200" algn="l" rtl="0" fontAlgn="base">
      <a:spcBef>
        <a:spcPct val="0"/>
      </a:spcBef>
      <a:spcAft>
        <a:spcPct val="0"/>
      </a:spcAft>
      <a:defRPr sz="2400" kern="1200">
        <a:solidFill>
          <a:schemeClr val="tx1"/>
        </a:solidFill>
        <a:latin typeface="Tahoma" charset="0"/>
        <a:ea typeface="+mn-ea"/>
        <a:cs typeface="+mn-cs"/>
      </a:defRPr>
    </a:lvl2pPr>
    <a:lvl3pPr marL="914400" algn="l" rtl="0" fontAlgn="base">
      <a:spcBef>
        <a:spcPct val="0"/>
      </a:spcBef>
      <a:spcAft>
        <a:spcPct val="0"/>
      </a:spcAft>
      <a:defRPr sz="2400" kern="1200">
        <a:solidFill>
          <a:schemeClr val="tx1"/>
        </a:solidFill>
        <a:latin typeface="Tahoma" charset="0"/>
        <a:ea typeface="+mn-ea"/>
        <a:cs typeface="+mn-cs"/>
      </a:defRPr>
    </a:lvl3pPr>
    <a:lvl4pPr marL="1371600" algn="l" rtl="0" fontAlgn="base">
      <a:spcBef>
        <a:spcPct val="0"/>
      </a:spcBef>
      <a:spcAft>
        <a:spcPct val="0"/>
      </a:spcAft>
      <a:defRPr sz="2400" kern="1200">
        <a:solidFill>
          <a:schemeClr val="tx1"/>
        </a:solidFill>
        <a:latin typeface="Tahoma" charset="0"/>
        <a:ea typeface="+mn-ea"/>
        <a:cs typeface="+mn-cs"/>
      </a:defRPr>
    </a:lvl4pPr>
    <a:lvl5pPr marL="1828800" algn="l" rtl="0" fontAlgn="base">
      <a:spcBef>
        <a:spcPct val="0"/>
      </a:spcBef>
      <a:spcAft>
        <a:spcPct val="0"/>
      </a:spcAft>
      <a:defRPr sz="2400" kern="1200">
        <a:solidFill>
          <a:schemeClr val="tx1"/>
        </a:solidFill>
        <a:latin typeface="Tahoma" charset="0"/>
        <a:ea typeface="+mn-ea"/>
        <a:cs typeface="+mn-cs"/>
      </a:defRPr>
    </a:lvl5pPr>
    <a:lvl6pPr marL="2286000" algn="l" defTabSz="914400" rtl="0" eaLnBrk="1" latinLnBrk="0" hangingPunct="1">
      <a:defRPr sz="2400" kern="1200">
        <a:solidFill>
          <a:schemeClr val="tx1"/>
        </a:solidFill>
        <a:latin typeface="Tahoma" charset="0"/>
        <a:ea typeface="+mn-ea"/>
        <a:cs typeface="+mn-cs"/>
      </a:defRPr>
    </a:lvl6pPr>
    <a:lvl7pPr marL="2743200" algn="l" defTabSz="914400" rtl="0" eaLnBrk="1" latinLnBrk="0" hangingPunct="1">
      <a:defRPr sz="2400" kern="1200">
        <a:solidFill>
          <a:schemeClr val="tx1"/>
        </a:solidFill>
        <a:latin typeface="Tahoma" charset="0"/>
        <a:ea typeface="+mn-ea"/>
        <a:cs typeface="+mn-cs"/>
      </a:defRPr>
    </a:lvl7pPr>
    <a:lvl8pPr marL="3200400" algn="l" defTabSz="914400" rtl="0" eaLnBrk="1" latinLnBrk="0" hangingPunct="1">
      <a:defRPr sz="2400" kern="1200">
        <a:solidFill>
          <a:schemeClr val="tx1"/>
        </a:solidFill>
        <a:latin typeface="Tahoma" charset="0"/>
        <a:ea typeface="+mn-ea"/>
        <a:cs typeface="+mn-cs"/>
      </a:defRPr>
    </a:lvl8pPr>
    <a:lvl9pPr marL="3657600" algn="l" defTabSz="914400" rtl="0" eaLnBrk="1" latinLnBrk="0" hangingPunct="1">
      <a:defRPr sz="2400" kern="1200">
        <a:solidFill>
          <a:schemeClr val="tx1"/>
        </a:solidFill>
        <a:latin typeface="Tahoma"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3" d="100"/>
          <a:sy n="73" d="100"/>
        </p:scale>
        <p:origin x="-937" y="415"/>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84962B3-A364-447A-BF26-2EDD7ADB9395}" type="datetimeFigureOut">
              <a:rPr lang="en-US" smtClean="0"/>
              <a:t>2/2/2012</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7C2358A-1950-4BD5-9B97-4D619F5D5D87}" type="slidenum">
              <a:rPr lang="en-US" smtClean="0"/>
              <a:t>‹#›</a:t>
            </a:fld>
            <a:endParaRPr lang="en-US" dirty="0"/>
          </a:p>
        </p:txBody>
      </p:sp>
    </p:spTree>
    <p:extLst>
      <p:ext uri="{BB962C8B-B14F-4D97-AF65-F5344CB8AC3E}">
        <p14:creationId xmlns:p14="http://schemas.microsoft.com/office/powerpoint/2010/main" val="14320451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69028C-031E-4CD6-B1FA-FAC05CC12BF6}" type="datetimeFigureOut">
              <a:rPr lang="en-US" smtClean="0"/>
              <a:t>2/2/2012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0BEAEF-4C08-47C0-BC2F-DBC7D297540E}" type="slidenum">
              <a:rPr lang="en-US" smtClean="0"/>
              <a:t>‹#›</a:t>
            </a:fld>
            <a:endParaRPr lang="en-US" dirty="0"/>
          </a:p>
        </p:txBody>
      </p:sp>
    </p:spTree>
    <p:extLst>
      <p:ext uri="{BB962C8B-B14F-4D97-AF65-F5344CB8AC3E}">
        <p14:creationId xmlns:p14="http://schemas.microsoft.com/office/powerpoint/2010/main" val="24199960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BEAEF-4C08-47C0-BC2F-DBC7D297540E}" type="slidenum">
              <a:rPr lang="en-US" smtClean="0"/>
              <a:t>1</a:t>
            </a:fld>
            <a:endParaRPr lang="en-US" dirty="0"/>
          </a:p>
        </p:txBody>
      </p:sp>
    </p:spTree>
    <p:extLst>
      <p:ext uri="{BB962C8B-B14F-4D97-AF65-F5344CB8AC3E}">
        <p14:creationId xmlns:p14="http://schemas.microsoft.com/office/powerpoint/2010/main" val="34183346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BEAEF-4C08-47C0-BC2F-DBC7D297540E}" type="slidenum">
              <a:rPr lang="en-US" smtClean="0"/>
              <a:t>11</a:t>
            </a:fld>
            <a:endParaRPr lang="en-US" dirty="0"/>
          </a:p>
        </p:txBody>
      </p:sp>
    </p:spTree>
    <p:extLst>
      <p:ext uri="{BB962C8B-B14F-4D97-AF65-F5344CB8AC3E}">
        <p14:creationId xmlns:p14="http://schemas.microsoft.com/office/powerpoint/2010/main" val="18595690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BEAEF-4C08-47C0-BC2F-DBC7D297540E}" type="slidenum">
              <a:rPr lang="en-US" smtClean="0"/>
              <a:t>12</a:t>
            </a:fld>
            <a:endParaRPr lang="en-US" dirty="0"/>
          </a:p>
        </p:txBody>
      </p:sp>
    </p:spTree>
    <p:extLst>
      <p:ext uri="{BB962C8B-B14F-4D97-AF65-F5344CB8AC3E}">
        <p14:creationId xmlns:p14="http://schemas.microsoft.com/office/powerpoint/2010/main" val="14995073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BEAEF-4C08-47C0-BC2F-DBC7D297540E}" type="slidenum">
              <a:rPr lang="en-US" smtClean="0"/>
              <a:t>14</a:t>
            </a:fld>
            <a:endParaRPr lang="en-US" dirty="0"/>
          </a:p>
        </p:txBody>
      </p:sp>
    </p:spTree>
    <p:extLst>
      <p:ext uri="{BB962C8B-B14F-4D97-AF65-F5344CB8AC3E}">
        <p14:creationId xmlns:p14="http://schemas.microsoft.com/office/powerpoint/2010/main" val="34218734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BEAEF-4C08-47C0-BC2F-DBC7D297540E}" type="slidenum">
              <a:rPr lang="en-US" smtClean="0"/>
              <a:t>15</a:t>
            </a:fld>
            <a:endParaRPr lang="en-US" dirty="0"/>
          </a:p>
        </p:txBody>
      </p:sp>
    </p:spTree>
    <p:extLst>
      <p:ext uri="{BB962C8B-B14F-4D97-AF65-F5344CB8AC3E}">
        <p14:creationId xmlns:p14="http://schemas.microsoft.com/office/powerpoint/2010/main" val="31519884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BEAEF-4C08-47C0-BC2F-DBC7D297540E}" type="slidenum">
              <a:rPr lang="en-US" smtClean="0"/>
              <a:t>16</a:t>
            </a:fld>
            <a:endParaRPr lang="en-US" dirty="0"/>
          </a:p>
        </p:txBody>
      </p:sp>
    </p:spTree>
    <p:extLst>
      <p:ext uri="{BB962C8B-B14F-4D97-AF65-F5344CB8AC3E}">
        <p14:creationId xmlns:p14="http://schemas.microsoft.com/office/powerpoint/2010/main" val="2994202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BEAEF-4C08-47C0-BC2F-DBC7D297540E}" type="slidenum">
              <a:rPr lang="en-US" smtClean="0"/>
              <a:t>17</a:t>
            </a:fld>
            <a:endParaRPr lang="en-US" dirty="0"/>
          </a:p>
        </p:txBody>
      </p:sp>
    </p:spTree>
    <p:extLst>
      <p:ext uri="{BB962C8B-B14F-4D97-AF65-F5344CB8AC3E}">
        <p14:creationId xmlns:p14="http://schemas.microsoft.com/office/powerpoint/2010/main" val="34000815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BEAEF-4C08-47C0-BC2F-DBC7D297540E}" type="slidenum">
              <a:rPr lang="en-US" smtClean="0"/>
              <a:t>18</a:t>
            </a:fld>
            <a:endParaRPr lang="en-US" dirty="0"/>
          </a:p>
        </p:txBody>
      </p:sp>
    </p:spTree>
    <p:extLst>
      <p:ext uri="{BB962C8B-B14F-4D97-AF65-F5344CB8AC3E}">
        <p14:creationId xmlns:p14="http://schemas.microsoft.com/office/powerpoint/2010/main" val="396245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BEAEF-4C08-47C0-BC2F-DBC7D297540E}" type="slidenum">
              <a:rPr lang="en-US" smtClean="0"/>
              <a:t>19</a:t>
            </a:fld>
            <a:endParaRPr lang="en-US" dirty="0"/>
          </a:p>
        </p:txBody>
      </p:sp>
    </p:spTree>
    <p:extLst>
      <p:ext uri="{BB962C8B-B14F-4D97-AF65-F5344CB8AC3E}">
        <p14:creationId xmlns:p14="http://schemas.microsoft.com/office/powerpoint/2010/main" val="30284059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BEAEF-4C08-47C0-BC2F-DBC7D297540E}" type="slidenum">
              <a:rPr lang="en-US" smtClean="0"/>
              <a:t>20</a:t>
            </a:fld>
            <a:endParaRPr lang="en-US" dirty="0"/>
          </a:p>
        </p:txBody>
      </p:sp>
    </p:spTree>
    <p:extLst>
      <p:ext uri="{BB962C8B-B14F-4D97-AF65-F5344CB8AC3E}">
        <p14:creationId xmlns:p14="http://schemas.microsoft.com/office/powerpoint/2010/main" val="3757861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BEAEF-4C08-47C0-BC2F-DBC7D297540E}" type="slidenum">
              <a:rPr lang="en-US" smtClean="0"/>
              <a:t>21</a:t>
            </a:fld>
            <a:endParaRPr lang="en-US" dirty="0"/>
          </a:p>
        </p:txBody>
      </p:sp>
    </p:spTree>
    <p:extLst>
      <p:ext uri="{BB962C8B-B14F-4D97-AF65-F5344CB8AC3E}">
        <p14:creationId xmlns:p14="http://schemas.microsoft.com/office/powerpoint/2010/main" val="3756345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BEAEF-4C08-47C0-BC2F-DBC7D297540E}" type="slidenum">
              <a:rPr lang="en-US" smtClean="0"/>
              <a:t>2</a:t>
            </a:fld>
            <a:endParaRPr lang="en-US" dirty="0"/>
          </a:p>
        </p:txBody>
      </p:sp>
    </p:spTree>
    <p:extLst>
      <p:ext uri="{BB962C8B-B14F-4D97-AF65-F5344CB8AC3E}">
        <p14:creationId xmlns:p14="http://schemas.microsoft.com/office/powerpoint/2010/main" val="29874743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BEAEF-4C08-47C0-BC2F-DBC7D297540E}" type="slidenum">
              <a:rPr lang="en-US" smtClean="0"/>
              <a:t>22</a:t>
            </a:fld>
            <a:endParaRPr lang="en-US" dirty="0"/>
          </a:p>
        </p:txBody>
      </p:sp>
    </p:spTree>
    <p:extLst>
      <p:ext uri="{BB962C8B-B14F-4D97-AF65-F5344CB8AC3E}">
        <p14:creationId xmlns:p14="http://schemas.microsoft.com/office/powerpoint/2010/main" val="52360121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BEAEF-4C08-47C0-BC2F-DBC7D297540E}" type="slidenum">
              <a:rPr lang="en-US" smtClean="0"/>
              <a:t>23</a:t>
            </a:fld>
            <a:endParaRPr lang="en-US" dirty="0"/>
          </a:p>
        </p:txBody>
      </p:sp>
    </p:spTree>
    <p:extLst>
      <p:ext uri="{BB962C8B-B14F-4D97-AF65-F5344CB8AC3E}">
        <p14:creationId xmlns:p14="http://schemas.microsoft.com/office/powerpoint/2010/main" val="24680726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BEAEF-4C08-47C0-BC2F-DBC7D297540E}" type="slidenum">
              <a:rPr lang="en-US" smtClean="0"/>
              <a:t>24</a:t>
            </a:fld>
            <a:endParaRPr lang="en-US" dirty="0"/>
          </a:p>
        </p:txBody>
      </p:sp>
    </p:spTree>
    <p:extLst>
      <p:ext uri="{BB962C8B-B14F-4D97-AF65-F5344CB8AC3E}">
        <p14:creationId xmlns:p14="http://schemas.microsoft.com/office/powerpoint/2010/main" val="29557989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BEAEF-4C08-47C0-BC2F-DBC7D297540E}" type="slidenum">
              <a:rPr lang="en-US" smtClean="0"/>
              <a:t>26</a:t>
            </a:fld>
            <a:endParaRPr lang="en-US" dirty="0"/>
          </a:p>
        </p:txBody>
      </p:sp>
    </p:spTree>
    <p:extLst>
      <p:ext uri="{BB962C8B-B14F-4D97-AF65-F5344CB8AC3E}">
        <p14:creationId xmlns:p14="http://schemas.microsoft.com/office/powerpoint/2010/main" val="103002202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BEAEF-4C08-47C0-BC2F-DBC7D297540E}" type="slidenum">
              <a:rPr lang="en-US" smtClean="0"/>
              <a:t>27</a:t>
            </a:fld>
            <a:endParaRPr lang="en-US" dirty="0"/>
          </a:p>
        </p:txBody>
      </p:sp>
    </p:spTree>
    <p:extLst>
      <p:ext uri="{BB962C8B-B14F-4D97-AF65-F5344CB8AC3E}">
        <p14:creationId xmlns:p14="http://schemas.microsoft.com/office/powerpoint/2010/main" val="291678609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BEAEF-4C08-47C0-BC2F-DBC7D297540E}" type="slidenum">
              <a:rPr lang="en-US" smtClean="0"/>
              <a:t>29</a:t>
            </a:fld>
            <a:endParaRPr lang="en-US" dirty="0"/>
          </a:p>
        </p:txBody>
      </p:sp>
    </p:spTree>
    <p:extLst>
      <p:ext uri="{BB962C8B-B14F-4D97-AF65-F5344CB8AC3E}">
        <p14:creationId xmlns:p14="http://schemas.microsoft.com/office/powerpoint/2010/main" val="264747860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BEAEF-4C08-47C0-BC2F-DBC7D297540E}" type="slidenum">
              <a:rPr lang="en-US" smtClean="0"/>
              <a:t>30</a:t>
            </a:fld>
            <a:endParaRPr lang="en-US" dirty="0"/>
          </a:p>
        </p:txBody>
      </p:sp>
    </p:spTree>
    <p:extLst>
      <p:ext uri="{BB962C8B-B14F-4D97-AF65-F5344CB8AC3E}">
        <p14:creationId xmlns:p14="http://schemas.microsoft.com/office/powerpoint/2010/main" val="223246243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BEAEF-4C08-47C0-BC2F-DBC7D297540E}" type="slidenum">
              <a:rPr lang="en-US" smtClean="0"/>
              <a:t>31</a:t>
            </a:fld>
            <a:endParaRPr lang="en-US" dirty="0"/>
          </a:p>
        </p:txBody>
      </p:sp>
    </p:spTree>
    <p:extLst>
      <p:ext uri="{BB962C8B-B14F-4D97-AF65-F5344CB8AC3E}">
        <p14:creationId xmlns:p14="http://schemas.microsoft.com/office/powerpoint/2010/main" val="1855656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BEAEF-4C08-47C0-BC2F-DBC7D297540E}" type="slidenum">
              <a:rPr lang="en-US" smtClean="0"/>
              <a:t>3</a:t>
            </a:fld>
            <a:endParaRPr lang="en-US" dirty="0"/>
          </a:p>
        </p:txBody>
      </p:sp>
    </p:spTree>
    <p:extLst>
      <p:ext uri="{BB962C8B-B14F-4D97-AF65-F5344CB8AC3E}">
        <p14:creationId xmlns:p14="http://schemas.microsoft.com/office/powerpoint/2010/main" val="25061986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BEAEF-4C08-47C0-BC2F-DBC7D297540E}" type="slidenum">
              <a:rPr lang="en-US" smtClean="0"/>
              <a:t>4</a:t>
            </a:fld>
            <a:endParaRPr lang="en-US" dirty="0"/>
          </a:p>
        </p:txBody>
      </p:sp>
    </p:spTree>
    <p:extLst>
      <p:ext uri="{BB962C8B-B14F-4D97-AF65-F5344CB8AC3E}">
        <p14:creationId xmlns:p14="http://schemas.microsoft.com/office/powerpoint/2010/main" val="21805513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BEAEF-4C08-47C0-BC2F-DBC7D297540E}" type="slidenum">
              <a:rPr lang="en-US" smtClean="0"/>
              <a:t>5</a:t>
            </a:fld>
            <a:endParaRPr lang="en-US" dirty="0"/>
          </a:p>
        </p:txBody>
      </p:sp>
    </p:spTree>
    <p:extLst>
      <p:ext uri="{BB962C8B-B14F-4D97-AF65-F5344CB8AC3E}">
        <p14:creationId xmlns:p14="http://schemas.microsoft.com/office/powerpoint/2010/main" val="4245599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BEAEF-4C08-47C0-BC2F-DBC7D297540E}" type="slidenum">
              <a:rPr lang="en-US" smtClean="0"/>
              <a:t>7</a:t>
            </a:fld>
            <a:endParaRPr lang="en-US" dirty="0"/>
          </a:p>
        </p:txBody>
      </p:sp>
    </p:spTree>
    <p:extLst>
      <p:ext uri="{BB962C8B-B14F-4D97-AF65-F5344CB8AC3E}">
        <p14:creationId xmlns:p14="http://schemas.microsoft.com/office/powerpoint/2010/main" val="33647793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BEAEF-4C08-47C0-BC2F-DBC7D297540E}" type="slidenum">
              <a:rPr lang="en-US" smtClean="0"/>
              <a:t>8</a:t>
            </a:fld>
            <a:endParaRPr lang="en-US" dirty="0"/>
          </a:p>
        </p:txBody>
      </p:sp>
    </p:spTree>
    <p:extLst>
      <p:ext uri="{BB962C8B-B14F-4D97-AF65-F5344CB8AC3E}">
        <p14:creationId xmlns:p14="http://schemas.microsoft.com/office/powerpoint/2010/main" val="11469874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BEAEF-4C08-47C0-BC2F-DBC7D297540E}" type="slidenum">
              <a:rPr lang="en-US" smtClean="0"/>
              <a:t>9</a:t>
            </a:fld>
            <a:endParaRPr lang="en-US" dirty="0"/>
          </a:p>
        </p:txBody>
      </p:sp>
    </p:spTree>
    <p:extLst>
      <p:ext uri="{BB962C8B-B14F-4D97-AF65-F5344CB8AC3E}">
        <p14:creationId xmlns:p14="http://schemas.microsoft.com/office/powerpoint/2010/main" val="35978123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BEAEF-4C08-47C0-BC2F-DBC7D297540E}" type="slidenum">
              <a:rPr lang="en-US" smtClean="0"/>
              <a:t>10</a:t>
            </a:fld>
            <a:endParaRPr lang="en-US" dirty="0"/>
          </a:p>
        </p:txBody>
      </p:sp>
    </p:spTree>
    <p:extLst>
      <p:ext uri="{BB962C8B-B14F-4D97-AF65-F5344CB8AC3E}">
        <p14:creationId xmlns:p14="http://schemas.microsoft.com/office/powerpoint/2010/main" val="528303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194" name="Rectangle 2"/>
          <p:cNvSpPr>
            <a:spLocks noChangeArrowheads="1"/>
          </p:cNvSpPr>
          <p:nvPr/>
        </p:nvSpPr>
        <p:spPr bwMode="auto">
          <a:xfrm>
            <a:off x="0" y="0"/>
            <a:ext cx="1219200" cy="68580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grpSp>
        <p:nvGrpSpPr>
          <p:cNvPr id="8195" name="Group 3"/>
          <p:cNvGrpSpPr>
            <a:grpSpLocks/>
          </p:cNvGrpSpPr>
          <p:nvPr/>
        </p:nvGrpSpPr>
        <p:grpSpPr bwMode="auto">
          <a:xfrm>
            <a:off x="134938" y="5257800"/>
            <a:ext cx="9009062" cy="1052513"/>
            <a:chOff x="0" y="1536"/>
            <a:chExt cx="5675" cy="663"/>
          </a:xfrm>
        </p:grpSpPr>
        <p:grpSp>
          <p:nvGrpSpPr>
            <p:cNvPr id="8196" name="Group 4"/>
            <p:cNvGrpSpPr>
              <a:grpSpLocks/>
            </p:cNvGrpSpPr>
            <p:nvPr/>
          </p:nvGrpSpPr>
          <p:grpSpPr bwMode="auto">
            <a:xfrm>
              <a:off x="183" y="1604"/>
              <a:ext cx="448" cy="299"/>
              <a:chOff x="720" y="336"/>
              <a:chExt cx="624" cy="432"/>
            </a:xfrm>
          </p:grpSpPr>
          <p:sp>
            <p:nvSpPr>
              <p:cNvPr id="8197" name="Rectangle 5"/>
              <p:cNvSpPr>
                <a:spLocks noChangeArrowheads="1"/>
              </p:cNvSpPr>
              <p:nvPr/>
            </p:nvSpPr>
            <p:spPr bwMode="auto">
              <a:xfrm>
                <a:off x="720" y="336"/>
                <a:ext cx="384" cy="43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8198" name="Rectangle 6"/>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grpSp>
        <p:grpSp>
          <p:nvGrpSpPr>
            <p:cNvPr id="8199" name="Group 7"/>
            <p:cNvGrpSpPr>
              <a:grpSpLocks/>
            </p:cNvGrpSpPr>
            <p:nvPr/>
          </p:nvGrpSpPr>
          <p:grpSpPr bwMode="auto">
            <a:xfrm>
              <a:off x="261" y="1870"/>
              <a:ext cx="465" cy="299"/>
              <a:chOff x="912" y="2640"/>
              <a:chExt cx="672" cy="432"/>
            </a:xfrm>
          </p:grpSpPr>
          <p:sp>
            <p:nvSpPr>
              <p:cNvPr id="8200" name="Rectangle 8"/>
              <p:cNvSpPr>
                <a:spLocks noChangeArrowheads="1"/>
              </p:cNvSpPr>
              <p:nvPr/>
            </p:nvSpPr>
            <p:spPr bwMode="auto">
              <a:xfrm>
                <a:off x="912" y="2640"/>
                <a:ext cx="384" cy="432"/>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8201" name="Rectangle 9"/>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grpSp>
        <p:sp>
          <p:nvSpPr>
            <p:cNvPr id="8202" name="Rectangle 10"/>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8203" name="Rectangle 11"/>
            <p:cNvSpPr>
              <a:spLocks noChangeArrowheads="1"/>
            </p:cNvSpPr>
            <p:nvPr/>
          </p:nvSpPr>
          <p:spPr bwMode="auto">
            <a:xfrm>
              <a:off x="400" y="1536"/>
              <a:ext cx="20" cy="663"/>
            </a:xfrm>
            <a:prstGeom prst="rect">
              <a:avLst/>
            </a:prstGeom>
            <a:solidFill>
              <a:schemeClr val="bg2"/>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8204" name="Rectangle 12"/>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grpSp>
      <p:sp>
        <p:nvSpPr>
          <p:cNvPr id="8205" name="Rectangle 13"/>
          <p:cNvSpPr>
            <a:spLocks noGrp="1" noChangeArrowheads="1"/>
          </p:cNvSpPr>
          <p:nvPr>
            <p:ph type="ctrTitle"/>
          </p:nvPr>
        </p:nvSpPr>
        <p:spPr>
          <a:xfrm>
            <a:off x="990600" y="1828800"/>
            <a:ext cx="7772400" cy="1143000"/>
          </a:xfrm>
        </p:spPr>
        <p:txBody>
          <a:bodyPr/>
          <a:lstStyle>
            <a:lvl1pPr algn="ctr">
              <a:defRPr/>
            </a:lvl1pPr>
          </a:lstStyle>
          <a:p>
            <a:pPr lvl="0"/>
            <a:r>
              <a:rPr lang="en-US" noProof="0" smtClean="0"/>
              <a:t>Click to edit Master title style</a:t>
            </a:r>
          </a:p>
        </p:txBody>
      </p:sp>
      <p:sp>
        <p:nvSpPr>
          <p:cNvPr id="8206" name="Rectangle 14"/>
          <p:cNvSpPr>
            <a:spLocks noGrp="1" noChangeArrowheads="1"/>
          </p:cNvSpPr>
          <p:nvPr>
            <p:ph type="subTitle" idx="1"/>
          </p:nvPr>
        </p:nvSpPr>
        <p:spPr>
          <a:xfrm>
            <a:off x="1981200" y="3429000"/>
            <a:ext cx="64008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8207" name="Rectangle 15"/>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endParaRPr lang="en-US" dirty="0"/>
          </a:p>
        </p:txBody>
      </p:sp>
      <p:sp>
        <p:nvSpPr>
          <p:cNvPr id="8208" name="Rectangle 16"/>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endParaRPr lang="en-US" dirty="0"/>
          </a:p>
        </p:txBody>
      </p:sp>
      <p:sp>
        <p:nvSpPr>
          <p:cNvPr id="8209" name="Rectangle 17"/>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2915DA6B-D49A-43E1-9E36-EAB676C5B213}" type="slidenum">
              <a:rPr lang="en-US"/>
              <a:pPr/>
              <a:t>‹#›</a:t>
            </a:fld>
            <a:endParaRPr lang="en-US" dirty="0"/>
          </a:p>
        </p:txBody>
      </p:sp>
      <p:grpSp>
        <p:nvGrpSpPr>
          <p:cNvPr id="8210" name="Group 18"/>
          <p:cNvGrpSpPr>
            <a:grpSpLocks/>
          </p:cNvGrpSpPr>
          <p:nvPr/>
        </p:nvGrpSpPr>
        <p:grpSpPr bwMode="auto">
          <a:xfrm>
            <a:off x="1371600" y="685800"/>
            <a:ext cx="6578600" cy="1103313"/>
            <a:chOff x="842" y="483"/>
            <a:chExt cx="4662" cy="695"/>
          </a:xfrm>
        </p:grpSpPr>
        <p:sp>
          <p:nvSpPr>
            <p:cNvPr id="8211" name="Line 19"/>
            <p:cNvSpPr>
              <a:spLocks noChangeShapeType="1"/>
            </p:cNvSpPr>
            <p:nvPr/>
          </p:nvSpPr>
          <p:spPr bwMode="auto">
            <a:xfrm>
              <a:off x="1471" y="731"/>
              <a:ext cx="4033"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8212" name="Freeform 20"/>
            <p:cNvSpPr>
              <a:spLocks/>
            </p:cNvSpPr>
            <p:nvPr/>
          </p:nvSpPr>
          <p:spPr bwMode="auto">
            <a:xfrm>
              <a:off x="1461" y="776"/>
              <a:ext cx="394" cy="402"/>
            </a:xfrm>
            <a:custGeom>
              <a:avLst/>
              <a:gdLst>
                <a:gd name="T0" fmla="*/ 393 w 394"/>
                <a:gd name="T1" fmla="*/ 230 h 402"/>
                <a:gd name="T2" fmla="*/ 393 w 394"/>
                <a:gd name="T3" fmla="*/ 234 h 402"/>
                <a:gd name="T4" fmla="*/ 392 w 394"/>
                <a:gd name="T5" fmla="*/ 239 h 402"/>
                <a:gd name="T6" fmla="*/ 391 w 394"/>
                <a:gd name="T7" fmla="*/ 243 h 402"/>
                <a:gd name="T8" fmla="*/ 390 w 394"/>
                <a:gd name="T9" fmla="*/ 250 h 402"/>
                <a:gd name="T10" fmla="*/ 389 w 394"/>
                <a:gd name="T11" fmla="*/ 255 h 402"/>
                <a:gd name="T12" fmla="*/ 386 w 394"/>
                <a:gd name="T13" fmla="*/ 261 h 402"/>
                <a:gd name="T14" fmla="*/ 383 w 394"/>
                <a:gd name="T15" fmla="*/ 269 h 402"/>
                <a:gd name="T16" fmla="*/ 380 w 394"/>
                <a:gd name="T17" fmla="*/ 275 h 402"/>
                <a:gd name="T18" fmla="*/ 377 w 394"/>
                <a:gd name="T19" fmla="*/ 281 h 402"/>
                <a:gd name="T20" fmla="*/ 373 w 394"/>
                <a:gd name="T21" fmla="*/ 287 h 402"/>
                <a:gd name="T22" fmla="*/ 370 w 394"/>
                <a:gd name="T23" fmla="*/ 290 h 402"/>
                <a:gd name="T24" fmla="*/ 367 w 394"/>
                <a:gd name="T25" fmla="*/ 294 h 402"/>
                <a:gd name="T26" fmla="*/ 363 w 394"/>
                <a:gd name="T27" fmla="*/ 299 h 402"/>
                <a:gd name="T28" fmla="*/ 359 w 394"/>
                <a:gd name="T29" fmla="*/ 302 h 402"/>
                <a:gd name="T30" fmla="*/ 354 w 394"/>
                <a:gd name="T31" fmla="*/ 307 h 402"/>
                <a:gd name="T32" fmla="*/ 348 w 394"/>
                <a:gd name="T33" fmla="*/ 311 h 402"/>
                <a:gd name="T34" fmla="*/ 343 w 394"/>
                <a:gd name="T35" fmla="*/ 316 h 402"/>
                <a:gd name="T36" fmla="*/ 338 w 394"/>
                <a:gd name="T37" fmla="*/ 320 h 402"/>
                <a:gd name="T38" fmla="*/ 330 w 394"/>
                <a:gd name="T39" fmla="*/ 324 h 402"/>
                <a:gd name="T40" fmla="*/ 325 w 394"/>
                <a:gd name="T41" fmla="*/ 328 h 402"/>
                <a:gd name="T42" fmla="*/ 317 w 394"/>
                <a:gd name="T43" fmla="*/ 333 h 402"/>
                <a:gd name="T44" fmla="*/ 310 w 394"/>
                <a:gd name="T45" fmla="*/ 336 h 402"/>
                <a:gd name="T46" fmla="*/ 201 w 394"/>
                <a:gd name="T47" fmla="*/ 401 h 402"/>
                <a:gd name="T48" fmla="*/ 81 w 394"/>
                <a:gd name="T49" fmla="*/ 336 h 402"/>
                <a:gd name="T50" fmla="*/ 74 w 394"/>
                <a:gd name="T51" fmla="*/ 333 h 402"/>
                <a:gd name="T52" fmla="*/ 67 w 394"/>
                <a:gd name="T53" fmla="*/ 328 h 402"/>
                <a:gd name="T54" fmla="*/ 62 w 394"/>
                <a:gd name="T55" fmla="*/ 324 h 402"/>
                <a:gd name="T56" fmla="*/ 55 w 394"/>
                <a:gd name="T57" fmla="*/ 320 h 402"/>
                <a:gd name="T58" fmla="*/ 49 w 394"/>
                <a:gd name="T59" fmla="*/ 316 h 402"/>
                <a:gd name="T60" fmla="*/ 44 w 394"/>
                <a:gd name="T61" fmla="*/ 311 h 402"/>
                <a:gd name="T62" fmla="*/ 38 w 394"/>
                <a:gd name="T63" fmla="*/ 307 h 402"/>
                <a:gd name="T64" fmla="*/ 32 w 394"/>
                <a:gd name="T65" fmla="*/ 302 h 402"/>
                <a:gd name="T66" fmla="*/ 27 w 394"/>
                <a:gd name="T67" fmla="*/ 299 h 402"/>
                <a:gd name="T68" fmla="*/ 25 w 394"/>
                <a:gd name="T69" fmla="*/ 294 h 402"/>
                <a:gd name="T70" fmla="*/ 22 w 394"/>
                <a:gd name="T71" fmla="*/ 290 h 402"/>
                <a:gd name="T72" fmla="*/ 18 w 394"/>
                <a:gd name="T73" fmla="*/ 287 h 402"/>
                <a:gd name="T74" fmla="*/ 15 w 394"/>
                <a:gd name="T75" fmla="*/ 281 h 402"/>
                <a:gd name="T76" fmla="*/ 12 w 394"/>
                <a:gd name="T77" fmla="*/ 275 h 402"/>
                <a:gd name="T78" fmla="*/ 10 w 394"/>
                <a:gd name="T79" fmla="*/ 269 h 402"/>
                <a:gd name="T80" fmla="*/ 6 w 394"/>
                <a:gd name="T81" fmla="*/ 261 h 402"/>
                <a:gd name="T82" fmla="*/ 3 w 394"/>
                <a:gd name="T83" fmla="*/ 255 h 402"/>
                <a:gd name="T84" fmla="*/ 2 w 394"/>
                <a:gd name="T85" fmla="*/ 250 h 402"/>
                <a:gd name="T86" fmla="*/ 0 w 394"/>
                <a:gd name="T87" fmla="*/ 243 h 402"/>
                <a:gd name="T88" fmla="*/ 0 w 394"/>
                <a:gd name="T89" fmla="*/ 239 h 402"/>
                <a:gd name="T90" fmla="*/ 0 w 394"/>
                <a:gd name="T91" fmla="*/ 234 h 402"/>
                <a:gd name="T92" fmla="*/ 0 w 394"/>
                <a:gd name="T93" fmla="*/ 230 h 402"/>
                <a:gd name="T94" fmla="*/ 0 w 394"/>
                <a:gd name="T95" fmla="*/ 0 h 402"/>
                <a:gd name="T96" fmla="*/ 393 w 394"/>
                <a:gd name="T97" fmla="*/ 0 h 402"/>
                <a:gd name="T98" fmla="*/ 393 w 394"/>
                <a:gd name="T99" fmla="*/ 230 h 4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394" h="402">
                  <a:moveTo>
                    <a:pt x="393" y="230"/>
                  </a:moveTo>
                  <a:lnTo>
                    <a:pt x="393" y="234"/>
                  </a:lnTo>
                  <a:lnTo>
                    <a:pt x="392" y="239"/>
                  </a:lnTo>
                  <a:lnTo>
                    <a:pt x="391" y="243"/>
                  </a:lnTo>
                  <a:lnTo>
                    <a:pt x="390" y="250"/>
                  </a:lnTo>
                  <a:lnTo>
                    <a:pt x="389" y="255"/>
                  </a:lnTo>
                  <a:lnTo>
                    <a:pt x="386" y="261"/>
                  </a:lnTo>
                  <a:lnTo>
                    <a:pt x="383" y="269"/>
                  </a:lnTo>
                  <a:lnTo>
                    <a:pt x="380" y="275"/>
                  </a:lnTo>
                  <a:lnTo>
                    <a:pt x="377" y="281"/>
                  </a:lnTo>
                  <a:lnTo>
                    <a:pt x="373" y="287"/>
                  </a:lnTo>
                  <a:lnTo>
                    <a:pt x="370" y="290"/>
                  </a:lnTo>
                  <a:lnTo>
                    <a:pt x="367" y="294"/>
                  </a:lnTo>
                  <a:lnTo>
                    <a:pt x="363" y="299"/>
                  </a:lnTo>
                  <a:lnTo>
                    <a:pt x="359" y="302"/>
                  </a:lnTo>
                  <a:lnTo>
                    <a:pt x="354" y="307"/>
                  </a:lnTo>
                  <a:lnTo>
                    <a:pt x="348" y="311"/>
                  </a:lnTo>
                  <a:lnTo>
                    <a:pt x="343" y="316"/>
                  </a:lnTo>
                  <a:lnTo>
                    <a:pt x="338" y="320"/>
                  </a:lnTo>
                  <a:lnTo>
                    <a:pt x="330" y="324"/>
                  </a:lnTo>
                  <a:lnTo>
                    <a:pt x="325" y="328"/>
                  </a:lnTo>
                  <a:lnTo>
                    <a:pt x="317" y="333"/>
                  </a:lnTo>
                  <a:lnTo>
                    <a:pt x="310" y="336"/>
                  </a:lnTo>
                  <a:lnTo>
                    <a:pt x="201" y="401"/>
                  </a:lnTo>
                  <a:lnTo>
                    <a:pt x="81" y="336"/>
                  </a:lnTo>
                  <a:lnTo>
                    <a:pt x="74" y="333"/>
                  </a:lnTo>
                  <a:lnTo>
                    <a:pt x="67" y="328"/>
                  </a:lnTo>
                  <a:lnTo>
                    <a:pt x="62" y="324"/>
                  </a:lnTo>
                  <a:lnTo>
                    <a:pt x="55" y="320"/>
                  </a:lnTo>
                  <a:lnTo>
                    <a:pt x="49" y="316"/>
                  </a:lnTo>
                  <a:lnTo>
                    <a:pt x="44" y="311"/>
                  </a:lnTo>
                  <a:lnTo>
                    <a:pt x="38" y="307"/>
                  </a:lnTo>
                  <a:lnTo>
                    <a:pt x="32" y="302"/>
                  </a:lnTo>
                  <a:lnTo>
                    <a:pt x="27" y="299"/>
                  </a:lnTo>
                  <a:lnTo>
                    <a:pt x="25" y="294"/>
                  </a:lnTo>
                  <a:lnTo>
                    <a:pt x="22" y="290"/>
                  </a:lnTo>
                  <a:lnTo>
                    <a:pt x="18" y="287"/>
                  </a:lnTo>
                  <a:lnTo>
                    <a:pt x="15" y="281"/>
                  </a:lnTo>
                  <a:lnTo>
                    <a:pt x="12" y="275"/>
                  </a:lnTo>
                  <a:lnTo>
                    <a:pt x="10" y="269"/>
                  </a:lnTo>
                  <a:lnTo>
                    <a:pt x="6" y="261"/>
                  </a:lnTo>
                  <a:lnTo>
                    <a:pt x="3" y="255"/>
                  </a:lnTo>
                  <a:lnTo>
                    <a:pt x="2" y="250"/>
                  </a:lnTo>
                  <a:lnTo>
                    <a:pt x="0" y="243"/>
                  </a:lnTo>
                  <a:lnTo>
                    <a:pt x="0" y="239"/>
                  </a:lnTo>
                  <a:lnTo>
                    <a:pt x="0" y="234"/>
                  </a:lnTo>
                  <a:lnTo>
                    <a:pt x="0" y="230"/>
                  </a:lnTo>
                  <a:lnTo>
                    <a:pt x="0" y="0"/>
                  </a:lnTo>
                  <a:lnTo>
                    <a:pt x="393" y="0"/>
                  </a:lnTo>
                  <a:lnTo>
                    <a:pt x="393" y="230"/>
                  </a:lnTo>
                </a:path>
              </a:pathLst>
            </a:custGeom>
            <a:solidFill>
              <a:srgbClr val="3365FB"/>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8213" name="Freeform 21"/>
            <p:cNvSpPr>
              <a:spLocks/>
            </p:cNvSpPr>
            <p:nvPr/>
          </p:nvSpPr>
          <p:spPr bwMode="auto">
            <a:xfrm>
              <a:off x="1462" y="800"/>
              <a:ext cx="391" cy="117"/>
            </a:xfrm>
            <a:custGeom>
              <a:avLst/>
              <a:gdLst>
                <a:gd name="T0" fmla="*/ 0 w 391"/>
                <a:gd name="T1" fmla="*/ 106 h 117"/>
                <a:gd name="T2" fmla="*/ 106 w 391"/>
                <a:gd name="T3" fmla="*/ 79 h 117"/>
                <a:gd name="T4" fmla="*/ 105 w 391"/>
                <a:gd name="T5" fmla="*/ 73 h 117"/>
                <a:gd name="T6" fmla="*/ 106 w 391"/>
                <a:gd name="T7" fmla="*/ 68 h 117"/>
                <a:gd name="T8" fmla="*/ 129 w 391"/>
                <a:gd name="T9" fmla="*/ 64 h 117"/>
                <a:gd name="T10" fmla="*/ 221 w 391"/>
                <a:gd name="T11" fmla="*/ 83 h 117"/>
                <a:gd name="T12" fmla="*/ 237 w 391"/>
                <a:gd name="T13" fmla="*/ 66 h 117"/>
                <a:gd name="T14" fmla="*/ 219 w 391"/>
                <a:gd name="T15" fmla="*/ 61 h 117"/>
                <a:gd name="T16" fmla="*/ 195 w 391"/>
                <a:gd name="T17" fmla="*/ 57 h 117"/>
                <a:gd name="T18" fmla="*/ 188 w 391"/>
                <a:gd name="T19" fmla="*/ 43 h 117"/>
                <a:gd name="T20" fmla="*/ 192 w 391"/>
                <a:gd name="T21" fmla="*/ 31 h 117"/>
                <a:gd name="T22" fmla="*/ 190 w 391"/>
                <a:gd name="T23" fmla="*/ 0 h 117"/>
                <a:gd name="T24" fmla="*/ 199 w 391"/>
                <a:gd name="T25" fmla="*/ 0 h 117"/>
                <a:gd name="T26" fmla="*/ 212 w 391"/>
                <a:gd name="T27" fmla="*/ 3 h 117"/>
                <a:gd name="T28" fmla="*/ 222 w 391"/>
                <a:gd name="T29" fmla="*/ 10 h 117"/>
                <a:gd name="T30" fmla="*/ 221 w 391"/>
                <a:gd name="T31" fmla="*/ 14 h 117"/>
                <a:gd name="T32" fmla="*/ 214 w 391"/>
                <a:gd name="T33" fmla="*/ 19 h 117"/>
                <a:gd name="T34" fmla="*/ 211 w 391"/>
                <a:gd name="T35" fmla="*/ 27 h 117"/>
                <a:gd name="T36" fmla="*/ 227 w 391"/>
                <a:gd name="T37" fmla="*/ 30 h 117"/>
                <a:gd name="T38" fmla="*/ 239 w 391"/>
                <a:gd name="T39" fmla="*/ 36 h 117"/>
                <a:gd name="T40" fmla="*/ 246 w 391"/>
                <a:gd name="T41" fmla="*/ 45 h 117"/>
                <a:gd name="T42" fmla="*/ 253 w 391"/>
                <a:gd name="T43" fmla="*/ 55 h 117"/>
                <a:gd name="T44" fmla="*/ 258 w 391"/>
                <a:gd name="T45" fmla="*/ 66 h 117"/>
                <a:gd name="T46" fmla="*/ 259 w 391"/>
                <a:gd name="T47" fmla="*/ 77 h 117"/>
                <a:gd name="T48" fmla="*/ 258 w 391"/>
                <a:gd name="T49" fmla="*/ 88 h 117"/>
                <a:gd name="T50" fmla="*/ 358 w 391"/>
                <a:gd name="T51" fmla="*/ 98 h 117"/>
                <a:gd name="T52" fmla="*/ 363 w 391"/>
                <a:gd name="T53" fmla="*/ 89 h 117"/>
                <a:gd name="T54" fmla="*/ 311 w 391"/>
                <a:gd name="T55" fmla="*/ 85 h 117"/>
                <a:gd name="T56" fmla="*/ 299 w 391"/>
                <a:gd name="T57" fmla="*/ 50 h 117"/>
                <a:gd name="T58" fmla="*/ 299 w 391"/>
                <a:gd name="T59" fmla="*/ 59 h 117"/>
                <a:gd name="T60" fmla="*/ 293 w 391"/>
                <a:gd name="T61" fmla="*/ 67 h 117"/>
                <a:gd name="T62" fmla="*/ 270 w 391"/>
                <a:gd name="T63" fmla="*/ 64 h 117"/>
                <a:gd name="T64" fmla="*/ 261 w 391"/>
                <a:gd name="T65" fmla="*/ 49 h 117"/>
                <a:gd name="T66" fmla="*/ 249 w 391"/>
                <a:gd name="T67" fmla="*/ 36 h 117"/>
                <a:gd name="T68" fmla="*/ 236 w 391"/>
                <a:gd name="T69" fmla="*/ 30 h 117"/>
                <a:gd name="T70" fmla="*/ 233 w 391"/>
                <a:gd name="T71" fmla="*/ 21 h 117"/>
                <a:gd name="T72" fmla="*/ 237 w 391"/>
                <a:gd name="T73" fmla="*/ 15 h 117"/>
                <a:gd name="T74" fmla="*/ 268 w 391"/>
                <a:gd name="T75" fmla="*/ 21 h 117"/>
                <a:gd name="T76" fmla="*/ 299 w 391"/>
                <a:gd name="T77" fmla="*/ 27 h 117"/>
                <a:gd name="T78" fmla="*/ 323 w 391"/>
                <a:gd name="T79" fmla="*/ 31 h 117"/>
                <a:gd name="T80" fmla="*/ 343 w 391"/>
                <a:gd name="T81" fmla="*/ 35 h 117"/>
                <a:gd name="T82" fmla="*/ 358 w 391"/>
                <a:gd name="T83" fmla="*/ 41 h 117"/>
                <a:gd name="T84" fmla="*/ 374 w 391"/>
                <a:gd name="T85" fmla="*/ 52 h 117"/>
                <a:gd name="T86" fmla="*/ 382 w 391"/>
                <a:gd name="T87" fmla="*/ 68 h 117"/>
                <a:gd name="T88" fmla="*/ 383 w 391"/>
                <a:gd name="T89" fmla="*/ 80 h 117"/>
                <a:gd name="T90" fmla="*/ 390 w 391"/>
                <a:gd name="T91" fmla="*/ 11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91" h="117">
                  <a:moveTo>
                    <a:pt x="390" y="116"/>
                  </a:moveTo>
                  <a:lnTo>
                    <a:pt x="0" y="116"/>
                  </a:lnTo>
                  <a:lnTo>
                    <a:pt x="0" y="106"/>
                  </a:lnTo>
                  <a:lnTo>
                    <a:pt x="22" y="103"/>
                  </a:lnTo>
                  <a:lnTo>
                    <a:pt x="28" y="90"/>
                  </a:lnTo>
                  <a:lnTo>
                    <a:pt x="106" y="79"/>
                  </a:lnTo>
                  <a:lnTo>
                    <a:pt x="106" y="78"/>
                  </a:lnTo>
                  <a:lnTo>
                    <a:pt x="105" y="77"/>
                  </a:lnTo>
                  <a:lnTo>
                    <a:pt x="105" y="73"/>
                  </a:lnTo>
                  <a:lnTo>
                    <a:pt x="105" y="72"/>
                  </a:lnTo>
                  <a:lnTo>
                    <a:pt x="105" y="69"/>
                  </a:lnTo>
                  <a:lnTo>
                    <a:pt x="106" y="68"/>
                  </a:lnTo>
                  <a:lnTo>
                    <a:pt x="108" y="66"/>
                  </a:lnTo>
                  <a:lnTo>
                    <a:pt x="110" y="64"/>
                  </a:lnTo>
                  <a:lnTo>
                    <a:pt x="129" y="64"/>
                  </a:lnTo>
                  <a:lnTo>
                    <a:pt x="132" y="70"/>
                  </a:lnTo>
                  <a:lnTo>
                    <a:pt x="141" y="68"/>
                  </a:lnTo>
                  <a:lnTo>
                    <a:pt x="221" y="83"/>
                  </a:lnTo>
                  <a:lnTo>
                    <a:pt x="226" y="75"/>
                  </a:lnTo>
                  <a:lnTo>
                    <a:pt x="237" y="75"/>
                  </a:lnTo>
                  <a:lnTo>
                    <a:pt x="237" y="66"/>
                  </a:lnTo>
                  <a:lnTo>
                    <a:pt x="230" y="66"/>
                  </a:lnTo>
                  <a:lnTo>
                    <a:pt x="226" y="61"/>
                  </a:lnTo>
                  <a:lnTo>
                    <a:pt x="219" y="61"/>
                  </a:lnTo>
                  <a:lnTo>
                    <a:pt x="208" y="62"/>
                  </a:lnTo>
                  <a:lnTo>
                    <a:pt x="199" y="62"/>
                  </a:lnTo>
                  <a:lnTo>
                    <a:pt x="195" y="57"/>
                  </a:lnTo>
                  <a:lnTo>
                    <a:pt x="190" y="53"/>
                  </a:lnTo>
                  <a:lnTo>
                    <a:pt x="185" y="48"/>
                  </a:lnTo>
                  <a:lnTo>
                    <a:pt x="188" y="43"/>
                  </a:lnTo>
                  <a:lnTo>
                    <a:pt x="190" y="39"/>
                  </a:lnTo>
                  <a:lnTo>
                    <a:pt x="192" y="35"/>
                  </a:lnTo>
                  <a:lnTo>
                    <a:pt x="192" y="31"/>
                  </a:lnTo>
                  <a:lnTo>
                    <a:pt x="184" y="2"/>
                  </a:lnTo>
                  <a:lnTo>
                    <a:pt x="186" y="1"/>
                  </a:lnTo>
                  <a:lnTo>
                    <a:pt x="190" y="0"/>
                  </a:lnTo>
                  <a:lnTo>
                    <a:pt x="192" y="0"/>
                  </a:lnTo>
                  <a:lnTo>
                    <a:pt x="196" y="0"/>
                  </a:lnTo>
                  <a:lnTo>
                    <a:pt x="199" y="0"/>
                  </a:lnTo>
                  <a:lnTo>
                    <a:pt x="204" y="1"/>
                  </a:lnTo>
                  <a:lnTo>
                    <a:pt x="208" y="2"/>
                  </a:lnTo>
                  <a:lnTo>
                    <a:pt x="212" y="3"/>
                  </a:lnTo>
                  <a:lnTo>
                    <a:pt x="216" y="5"/>
                  </a:lnTo>
                  <a:lnTo>
                    <a:pt x="219" y="7"/>
                  </a:lnTo>
                  <a:lnTo>
                    <a:pt x="222" y="10"/>
                  </a:lnTo>
                  <a:lnTo>
                    <a:pt x="226" y="12"/>
                  </a:lnTo>
                  <a:lnTo>
                    <a:pt x="223" y="12"/>
                  </a:lnTo>
                  <a:lnTo>
                    <a:pt x="221" y="14"/>
                  </a:lnTo>
                  <a:lnTo>
                    <a:pt x="219" y="16"/>
                  </a:lnTo>
                  <a:lnTo>
                    <a:pt x="216" y="17"/>
                  </a:lnTo>
                  <a:lnTo>
                    <a:pt x="214" y="19"/>
                  </a:lnTo>
                  <a:lnTo>
                    <a:pt x="212" y="21"/>
                  </a:lnTo>
                  <a:lnTo>
                    <a:pt x="211" y="24"/>
                  </a:lnTo>
                  <a:lnTo>
                    <a:pt x="211" y="27"/>
                  </a:lnTo>
                  <a:lnTo>
                    <a:pt x="216" y="29"/>
                  </a:lnTo>
                  <a:lnTo>
                    <a:pt x="219" y="29"/>
                  </a:lnTo>
                  <a:lnTo>
                    <a:pt x="227" y="30"/>
                  </a:lnTo>
                  <a:lnTo>
                    <a:pt x="233" y="31"/>
                  </a:lnTo>
                  <a:lnTo>
                    <a:pt x="237" y="33"/>
                  </a:lnTo>
                  <a:lnTo>
                    <a:pt x="239" y="36"/>
                  </a:lnTo>
                  <a:lnTo>
                    <a:pt x="242" y="39"/>
                  </a:lnTo>
                  <a:lnTo>
                    <a:pt x="244" y="42"/>
                  </a:lnTo>
                  <a:lnTo>
                    <a:pt x="246" y="45"/>
                  </a:lnTo>
                  <a:lnTo>
                    <a:pt x="249" y="48"/>
                  </a:lnTo>
                  <a:lnTo>
                    <a:pt x="252" y="52"/>
                  </a:lnTo>
                  <a:lnTo>
                    <a:pt x="253" y="55"/>
                  </a:lnTo>
                  <a:lnTo>
                    <a:pt x="256" y="58"/>
                  </a:lnTo>
                  <a:lnTo>
                    <a:pt x="258" y="62"/>
                  </a:lnTo>
                  <a:lnTo>
                    <a:pt x="258" y="66"/>
                  </a:lnTo>
                  <a:lnTo>
                    <a:pt x="259" y="69"/>
                  </a:lnTo>
                  <a:lnTo>
                    <a:pt x="259" y="73"/>
                  </a:lnTo>
                  <a:lnTo>
                    <a:pt x="259" y="77"/>
                  </a:lnTo>
                  <a:lnTo>
                    <a:pt x="259" y="82"/>
                  </a:lnTo>
                  <a:lnTo>
                    <a:pt x="258" y="85"/>
                  </a:lnTo>
                  <a:lnTo>
                    <a:pt x="258" y="88"/>
                  </a:lnTo>
                  <a:lnTo>
                    <a:pt x="341" y="103"/>
                  </a:lnTo>
                  <a:lnTo>
                    <a:pt x="344" y="98"/>
                  </a:lnTo>
                  <a:lnTo>
                    <a:pt x="358" y="98"/>
                  </a:lnTo>
                  <a:lnTo>
                    <a:pt x="358" y="99"/>
                  </a:lnTo>
                  <a:lnTo>
                    <a:pt x="363" y="90"/>
                  </a:lnTo>
                  <a:lnTo>
                    <a:pt x="363" y="89"/>
                  </a:lnTo>
                  <a:lnTo>
                    <a:pt x="363" y="88"/>
                  </a:lnTo>
                  <a:lnTo>
                    <a:pt x="360" y="88"/>
                  </a:lnTo>
                  <a:lnTo>
                    <a:pt x="311" y="85"/>
                  </a:lnTo>
                  <a:lnTo>
                    <a:pt x="302" y="45"/>
                  </a:lnTo>
                  <a:lnTo>
                    <a:pt x="300" y="48"/>
                  </a:lnTo>
                  <a:lnTo>
                    <a:pt x="299" y="50"/>
                  </a:lnTo>
                  <a:lnTo>
                    <a:pt x="299" y="54"/>
                  </a:lnTo>
                  <a:lnTo>
                    <a:pt x="299" y="57"/>
                  </a:lnTo>
                  <a:lnTo>
                    <a:pt x="299" y="59"/>
                  </a:lnTo>
                  <a:lnTo>
                    <a:pt x="299" y="62"/>
                  </a:lnTo>
                  <a:lnTo>
                    <a:pt x="299" y="65"/>
                  </a:lnTo>
                  <a:lnTo>
                    <a:pt x="293" y="67"/>
                  </a:lnTo>
                  <a:lnTo>
                    <a:pt x="289" y="68"/>
                  </a:lnTo>
                  <a:lnTo>
                    <a:pt x="272" y="68"/>
                  </a:lnTo>
                  <a:lnTo>
                    <a:pt x="270" y="64"/>
                  </a:lnTo>
                  <a:lnTo>
                    <a:pt x="268" y="59"/>
                  </a:lnTo>
                  <a:lnTo>
                    <a:pt x="265" y="54"/>
                  </a:lnTo>
                  <a:lnTo>
                    <a:pt x="261" y="49"/>
                  </a:lnTo>
                  <a:lnTo>
                    <a:pt x="258" y="45"/>
                  </a:lnTo>
                  <a:lnTo>
                    <a:pt x="253" y="39"/>
                  </a:lnTo>
                  <a:lnTo>
                    <a:pt x="249" y="36"/>
                  </a:lnTo>
                  <a:lnTo>
                    <a:pt x="245" y="33"/>
                  </a:lnTo>
                  <a:lnTo>
                    <a:pt x="241" y="31"/>
                  </a:lnTo>
                  <a:lnTo>
                    <a:pt x="236" y="30"/>
                  </a:lnTo>
                  <a:lnTo>
                    <a:pt x="234" y="27"/>
                  </a:lnTo>
                  <a:lnTo>
                    <a:pt x="234" y="25"/>
                  </a:lnTo>
                  <a:lnTo>
                    <a:pt x="233" y="21"/>
                  </a:lnTo>
                  <a:lnTo>
                    <a:pt x="233" y="18"/>
                  </a:lnTo>
                  <a:lnTo>
                    <a:pt x="230" y="12"/>
                  </a:lnTo>
                  <a:lnTo>
                    <a:pt x="237" y="15"/>
                  </a:lnTo>
                  <a:lnTo>
                    <a:pt x="248" y="17"/>
                  </a:lnTo>
                  <a:lnTo>
                    <a:pt x="259" y="19"/>
                  </a:lnTo>
                  <a:lnTo>
                    <a:pt x="268" y="21"/>
                  </a:lnTo>
                  <a:lnTo>
                    <a:pt x="278" y="23"/>
                  </a:lnTo>
                  <a:lnTo>
                    <a:pt x="290" y="26"/>
                  </a:lnTo>
                  <a:lnTo>
                    <a:pt x="299" y="27"/>
                  </a:lnTo>
                  <a:lnTo>
                    <a:pt x="307" y="29"/>
                  </a:lnTo>
                  <a:lnTo>
                    <a:pt x="316" y="31"/>
                  </a:lnTo>
                  <a:lnTo>
                    <a:pt x="323" y="31"/>
                  </a:lnTo>
                  <a:lnTo>
                    <a:pt x="330" y="32"/>
                  </a:lnTo>
                  <a:lnTo>
                    <a:pt x="336" y="33"/>
                  </a:lnTo>
                  <a:lnTo>
                    <a:pt x="343" y="35"/>
                  </a:lnTo>
                  <a:lnTo>
                    <a:pt x="349" y="36"/>
                  </a:lnTo>
                  <a:lnTo>
                    <a:pt x="353" y="38"/>
                  </a:lnTo>
                  <a:lnTo>
                    <a:pt x="358" y="41"/>
                  </a:lnTo>
                  <a:lnTo>
                    <a:pt x="363" y="43"/>
                  </a:lnTo>
                  <a:lnTo>
                    <a:pt x="370" y="48"/>
                  </a:lnTo>
                  <a:lnTo>
                    <a:pt x="374" y="52"/>
                  </a:lnTo>
                  <a:lnTo>
                    <a:pt x="378" y="57"/>
                  </a:lnTo>
                  <a:lnTo>
                    <a:pt x="381" y="62"/>
                  </a:lnTo>
                  <a:lnTo>
                    <a:pt x="382" y="68"/>
                  </a:lnTo>
                  <a:lnTo>
                    <a:pt x="382" y="73"/>
                  </a:lnTo>
                  <a:lnTo>
                    <a:pt x="381" y="80"/>
                  </a:lnTo>
                  <a:lnTo>
                    <a:pt x="383" y="80"/>
                  </a:lnTo>
                  <a:lnTo>
                    <a:pt x="374" y="108"/>
                  </a:lnTo>
                  <a:lnTo>
                    <a:pt x="390" y="110"/>
                  </a:lnTo>
                  <a:lnTo>
                    <a:pt x="390" y="116"/>
                  </a:lnTo>
                </a:path>
              </a:pathLst>
            </a:custGeom>
            <a:solidFill>
              <a:srgbClr val="FFFFFF"/>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8214" name="Freeform 22"/>
            <p:cNvSpPr>
              <a:spLocks/>
            </p:cNvSpPr>
            <p:nvPr/>
          </p:nvSpPr>
          <p:spPr bwMode="auto">
            <a:xfrm>
              <a:off x="1567" y="788"/>
              <a:ext cx="68" cy="55"/>
            </a:xfrm>
            <a:custGeom>
              <a:avLst/>
              <a:gdLst>
                <a:gd name="T0" fmla="*/ 55 w 68"/>
                <a:gd name="T1" fmla="*/ 0 h 55"/>
                <a:gd name="T2" fmla="*/ 61 w 68"/>
                <a:gd name="T3" fmla="*/ 0 h 55"/>
                <a:gd name="T4" fmla="*/ 64 w 68"/>
                <a:gd name="T5" fmla="*/ 2 h 55"/>
                <a:gd name="T6" fmla="*/ 67 w 68"/>
                <a:gd name="T7" fmla="*/ 6 h 55"/>
                <a:gd name="T8" fmla="*/ 67 w 68"/>
                <a:gd name="T9" fmla="*/ 10 h 55"/>
                <a:gd name="T10" fmla="*/ 65 w 68"/>
                <a:gd name="T11" fmla="*/ 14 h 55"/>
                <a:gd name="T12" fmla="*/ 61 w 68"/>
                <a:gd name="T13" fmla="*/ 17 h 55"/>
                <a:gd name="T14" fmla="*/ 59 w 68"/>
                <a:gd name="T15" fmla="*/ 8 h 55"/>
                <a:gd name="T16" fmla="*/ 50 w 68"/>
                <a:gd name="T17" fmla="*/ 10 h 55"/>
                <a:gd name="T18" fmla="*/ 53 w 68"/>
                <a:gd name="T19" fmla="*/ 12 h 55"/>
                <a:gd name="T20" fmla="*/ 56 w 68"/>
                <a:gd name="T21" fmla="*/ 15 h 55"/>
                <a:gd name="T22" fmla="*/ 52 w 68"/>
                <a:gd name="T23" fmla="*/ 19 h 55"/>
                <a:gd name="T24" fmla="*/ 45 w 68"/>
                <a:gd name="T25" fmla="*/ 20 h 55"/>
                <a:gd name="T26" fmla="*/ 39 w 68"/>
                <a:gd name="T27" fmla="*/ 19 h 55"/>
                <a:gd name="T28" fmla="*/ 34 w 68"/>
                <a:gd name="T29" fmla="*/ 21 h 55"/>
                <a:gd name="T30" fmla="*/ 26 w 68"/>
                <a:gd name="T31" fmla="*/ 29 h 55"/>
                <a:gd name="T32" fmla="*/ 19 w 68"/>
                <a:gd name="T33" fmla="*/ 36 h 55"/>
                <a:gd name="T34" fmla="*/ 15 w 68"/>
                <a:gd name="T35" fmla="*/ 36 h 55"/>
                <a:gd name="T36" fmla="*/ 11 w 68"/>
                <a:gd name="T37" fmla="*/ 36 h 55"/>
                <a:gd name="T38" fmla="*/ 7 w 68"/>
                <a:gd name="T39" fmla="*/ 40 h 55"/>
                <a:gd name="T40" fmla="*/ 8 w 68"/>
                <a:gd name="T41" fmla="*/ 42 h 55"/>
                <a:gd name="T42" fmla="*/ 12 w 68"/>
                <a:gd name="T43" fmla="*/ 45 h 55"/>
                <a:gd name="T44" fmla="*/ 13 w 68"/>
                <a:gd name="T45" fmla="*/ 48 h 55"/>
                <a:gd name="T46" fmla="*/ 9 w 68"/>
                <a:gd name="T47" fmla="*/ 50 h 55"/>
                <a:gd name="T48" fmla="*/ 4 w 68"/>
                <a:gd name="T49" fmla="*/ 50 h 55"/>
                <a:gd name="T50" fmla="*/ 2 w 68"/>
                <a:gd name="T51" fmla="*/ 45 h 55"/>
                <a:gd name="T52" fmla="*/ 1 w 68"/>
                <a:gd name="T53" fmla="*/ 39 h 55"/>
                <a:gd name="T54" fmla="*/ 0 w 68"/>
                <a:gd name="T55" fmla="*/ 31 h 55"/>
                <a:gd name="T56" fmla="*/ 6 w 68"/>
                <a:gd name="T57" fmla="*/ 31 h 55"/>
                <a:gd name="T58" fmla="*/ 11 w 68"/>
                <a:gd name="T59" fmla="*/ 29 h 55"/>
                <a:gd name="T60" fmla="*/ 7 w 68"/>
                <a:gd name="T61" fmla="*/ 28 h 55"/>
                <a:gd name="T62" fmla="*/ 5 w 68"/>
                <a:gd name="T63" fmla="*/ 26 h 55"/>
                <a:gd name="T64" fmla="*/ 7 w 68"/>
                <a:gd name="T65" fmla="*/ 23 h 55"/>
                <a:gd name="T66" fmla="*/ 13 w 68"/>
                <a:gd name="T67" fmla="*/ 22 h 55"/>
                <a:gd name="T68" fmla="*/ 17 w 68"/>
                <a:gd name="T69" fmla="*/ 21 h 55"/>
                <a:gd name="T70" fmla="*/ 13 w 68"/>
                <a:gd name="T71" fmla="*/ 19 h 55"/>
                <a:gd name="T72" fmla="*/ 8 w 68"/>
                <a:gd name="T73" fmla="*/ 19 h 55"/>
                <a:gd name="T74" fmla="*/ 3 w 68"/>
                <a:gd name="T75" fmla="*/ 21 h 55"/>
                <a:gd name="T76" fmla="*/ 0 w 68"/>
                <a:gd name="T77" fmla="*/ 22 h 55"/>
                <a:gd name="T78" fmla="*/ 2 w 68"/>
                <a:gd name="T79" fmla="*/ 18 h 55"/>
                <a:gd name="T80" fmla="*/ 5 w 68"/>
                <a:gd name="T81" fmla="*/ 14 h 55"/>
                <a:gd name="T82" fmla="*/ 11 w 68"/>
                <a:gd name="T83" fmla="*/ 12 h 55"/>
                <a:gd name="T84" fmla="*/ 6 w 68"/>
                <a:gd name="T85" fmla="*/ 6 h 55"/>
                <a:gd name="T86" fmla="*/ 4 w 68"/>
                <a:gd name="T87" fmla="*/ 10 h 55"/>
                <a:gd name="T88" fmla="*/ 2 w 68"/>
                <a:gd name="T89" fmla="*/ 14 h 55"/>
                <a:gd name="T90" fmla="*/ 0 w 68"/>
                <a:gd name="T91" fmla="*/ 12 h 55"/>
                <a:gd name="T92" fmla="*/ 0 w 68"/>
                <a:gd name="T93" fmla="*/ 6 h 55"/>
                <a:gd name="T94" fmla="*/ 3 w 68"/>
                <a:gd name="T95" fmla="*/ 2 h 55"/>
                <a:gd name="T96" fmla="*/ 4 w 68"/>
                <a:gd name="T97" fmla="*/ 0 h 55"/>
                <a:gd name="T98" fmla="*/ 8 w 68"/>
                <a:gd name="T99" fmla="*/ 0 h 55"/>
                <a:gd name="T100" fmla="*/ 14 w 68"/>
                <a:gd name="T101" fmla="*/ 4 h 55"/>
                <a:gd name="T102" fmla="*/ 20 w 68"/>
                <a:gd name="T103" fmla="*/ 8 h 55"/>
                <a:gd name="T104" fmla="*/ 34 w 68"/>
                <a:gd name="T105" fmla="*/ 8 h 55"/>
                <a:gd name="T106" fmla="*/ 46 w 68"/>
                <a:gd name="T107" fmla="*/ 8 h 55"/>
                <a:gd name="T108" fmla="*/ 50 w 68"/>
                <a:gd name="T109" fmla="*/ 2 h 55"/>
                <a:gd name="T110" fmla="*/ 53 w 68"/>
                <a:gd name="T111" fmla="*/ 0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8" h="55">
                  <a:moveTo>
                    <a:pt x="53" y="0"/>
                  </a:moveTo>
                  <a:lnTo>
                    <a:pt x="55" y="0"/>
                  </a:lnTo>
                  <a:lnTo>
                    <a:pt x="58" y="0"/>
                  </a:lnTo>
                  <a:lnTo>
                    <a:pt x="61" y="0"/>
                  </a:lnTo>
                  <a:lnTo>
                    <a:pt x="62" y="1"/>
                  </a:lnTo>
                  <a:lnTo>
                    <a:pt x="64" y="2"/>
                  </a:lnTo>
                  <a:lnTo>
                    <a:pt x="65" y="5"/>
                  </a:lnTo>
                  <a:lnTo>
                    <a:pt x="67" y="6"/>
                  </a:lnTo>
                  <a:lnTo>
                    <a:pt x="67" y="8"/>
                  </a:lnTo>
                  <a:lnTo>
                    <a:pt x="67" y="10"/>
                  </a:lnTo>
                  <a:lnTo>
                    <a:pt x="66" y="12"/>
                  </a:lnTo>
                  <a:lnTo>
                    <a:pt x="65" y="14"/>
                  </a:lnTo>
                  <a:lnTo>
                    <a:pt x="64" y="14"/>
                  </a:lnTo>
                  <a:lnTo>
                    <a:pt x="61" y="17"/>
                  </a:lnTo>
                  <a:lnTo>
                    <a:pt x="61" y="11"/>
                  </a:lnTo>
                  <a:lnTo>
                    <a:pt x="59" y="8"/>
                  </a:lnTo>
                  <a:lnTo>
                    <a:pt x="56" y="5"/>
                  </a:lnTo>
                  <a:lnTo>
                    <a:pt x="50" y="10"/>
                  </a:lnTo>
                  <a:lnTo>
                    <a:pt x="51" y="11"/>
                  </a:lnTo>
                  <a:lnTo>
                    <a:pt x="53" y="12"/>
                  </a:lnTo>
                  <a:lnTo>
                    <a:pt x="53" y="14"/>
                  </a:lnTo>
                  <a:lnTo>
                    <a:pt x="56" y="15"/>
                  </a:lnTo>
                  <a:lnTo>
                    <a:pt x="57" y="18"/>
                  </a:lnTo>
                  <a:lnTo>
                    <a:pt x="52" y="19"/>
                  </a:lnTo>
                  <a:lnTo>
                    <a:pt x="47" y="22"/>
                  </a:lnTo>
                  <a:lnTo>
                    <a:pt x="45" y="20"/>
                  </a:lnTo>
                  <a:lnTo>
                    <a:pt x="41" y="19"/>
                  </a:lnTo>
                  <a:lnTo>
                    <a:pt x="39" y="19"/>
                  </a:lnTo>
                  <a:lnTo>
                    <a:pt x="38" y="19"/>
                  </a:lnTo>
                  <a:lnTo>
                    <a:pt x="34" y="21"/>
                  </a:lnTo>
                  <a:lnTo>
                    <a:pt x="31" y="22"/>
                  </a:lnTo>
                  <a:lnTo>
                    <a:pt x="26" y="29"/>
                  </a:lnTo>
                  <a:lnTo>
                    <a:pt x="20" y="38"/>
                  </a:lnTo>
                  <a:lnTo>
                    <a:pt x="19" y="36"/>
                  </a:lnTo>
                  <a:lnTo>
                    <a:pt x="17" y="36"/>
                  </a:lnTo>
                  <a:lnTo>
                    <a:pt x="15" y="36"/>
                  </a:lnTo>
                  <a:lnTo>
                    <a:pt x="13" y="36"/>
                  </a:lnTo>
                  <a:lnTo>
                    <a:pt x="11" y="36"/>
                  </a:lnTo>
                  <a:lnTo>
                    <a:pt x="8" y="38"/>
                  </a:lnTo>
                  <a:lnTo>
                    <a:pt x="7" y="40"/>
                  </a:lnTo>
                  <a:lnTo>
                    <a:pt x="7" y="41"/>
                  </a:lnTo>
                  <a:lnTo>
                    <a:pt x="8" y="42"/>
                  </a:lnTo>
                  <a:lnTo>
                    <a:pt x="10" y="43"/>
                  </a:lnTo>
                  <a:lnTo>
                    <a:pt x="12" y="45"/>
                  </a:lnTo>
                  <a:lnTo>
                    <a:pt x="14" y="46"/>
                  </a:lnTo>
                  <a:lnTo>
                    <a:pt x="13" y="48"/>
                  </a:lnTo>
                  <a:lnTo>
                    <a:pt x="11" y="50"/>
                  </a:lnTo>
                  <a:lnTo>
                    <a:pt x="9" y="50"/>
                  </a:lnTo>
                  <a:lnTo>
                    <a:pt x="6" y="54"/>
                  </a:lnTo>
                  <a:lnTo>
                    <a:pt x="4" y="50"/>
                  </a:lnTo>
                  <a:lnTo>
                    <a:pt x="3" y="49"/>
                  </a:lnTo>
                  <a:lnTo>
                    <a:pt x="2" y="45"/>
                  </a:lnTo>
                  <a:lnTo>
                    <a:pt x="1" y="41"/>
                  </a:lnTo>
                  <a:lnTo>
                    <a:pt x="1" y="39"/>
                  </a:lnTo>
                  <a:lnTo>
                    <a:pt x="2" y="35"/>
                  </a:lnTo>
                  <a:lnTo>
                    <a:pt x="0" y="31"/>
                  </a:lnTo>
                  <a:lnTo>
                    <a:pt x="4" y="32"/>
                  </a:lnTo>
                  <a:lnTo>
                    <a:pt x="6" y="31"/>
                  </a:lnTo>
                  <a:lnTo>
                    <a:pt x="9" y="31"/>
                  </a:lnTo>
                  <a:lnTo>
                    <a:pt x="11" y="29"/>
                  </a:lnTo>
                  <a:lnTo>
                    <a:pt x="11" y="28"/>
                  </a:lnTo>
                  <a:lnTo>
                    <a:pt x="7" y="28"/>
                  </a:lnTo>
                  <a:lnTo>
                    <a:pt x="4" y="28"/>
                  </a:lnTo>
                  <a:lnTo>
                    <a:pt x="5" y="26"/>
                  </a:lnTo>
                  <a:lnTo>
                    <a:pt x="6" y="24"/>
                  </a:lnTo>
                  <a:lnTo>
                    <a:pt x="7" y="23"/>
                  </a:lnTo>
                  <a:lnTo>
                    <a:pt x="11" y="22"/>
                  </a:lnTo>
                  <a:lnTo>
                    <a:pt x="13" y="22"/>
                  </a:lnTo>
                  <a:lnTo>
                    <a:pt x="15" y="23"/>
                  </a:lnTo>
                  <a:lnTo>
                    <a:pt x="17" y="21"/>
                  </a:lnTo>
                  <a:lnTo>
                    <a:pt x="15" y="20"/>
                  </a:lnTo>
                  <a:lnTo>
                    <a:pt x="13" y="19"/>
                  </a:lnTo>
                  <a:lnTo>
                    <a:pt x="11" y="19"/>
                  </a:lnTo>
                  <a:lnTo>
                    <a:pt x="8" y="19"/>
                  </a:lnTo>
                  <a:lnTo>
                    <a:pt x="6" y="20"/>
                  </a:lnTo>
                  <a:lnTo>
                    <a:pt x="3" y="21"/>
                  </a:lnTo>
                  <a:lnTo>
                    <a:pt x="0" y="23"/>
                  </a:lnTo>
                  <a:lnTo>
                    <a:pt x="0" y="22"/>
                  </a:lnTo>
                  <a:lnTo>
                    <a:pt x="1" y="20"/>
                  </a:lnTo>
                  <a:lnTo>
                    <a:pt x="2" y="18"/>
                  </a:lnTo>
                  <a:lnTo>
                    <a:pt x="4" y="17"/>
                  </a:lnTo>
                  <a:lnTo>
                    <a:pt x="5" y="14"/>
                  </a:lnTo>
                  <a:lnTo>
                    <a:pt x="8" y="14"/>
                  </a:lnTo>
                  <a:lnTo>
                    <a:pt x="11" y="12"/>
                  </a:lnTo>
                  <a:lnTo>
                    <a:pt x="8" y="8"/>
                  </a:lnTo>
                  <a:lnTo>
                    <a:pt x="6" y="6"/>
                  </a:lnTo>
                  <a:lnTo>
                    <a:pt x="4" y="8"/>
                  </a:lnTo>
                  <a:lnTo>
                    <a:pt x="4" y="10"/>
                  </a:lnTo>
                  <a:lnTo>
                    <a:pt x="3" y="12"/>
                  </a:lnTo>
                  <a:lnTo>
                    <a:pt x="2" y="14"/>
                  </a:lnTo>
                  <a:lnTo>
                    <a:pt x="0" y="15"/>
                  </a:lnTo>
                  <a:lnTo>
                    <a:pt x="0" y="12"/>
                  </a:lnTo>
                  <a:lnTo>
                    <a:pt x="0" y="8"/>
                  </a:lnTo>
                  <a:lnTo>
                    <a:pt x="0" y="6"/>
                  </a:lnTo>
                  <a:lnTo>
                    <a:pt x="1" y="4"/>
                  </a:lnTo>
                  <a:lnTo>
                    <a:pt x="3" y="2"/>
                  </a:lnTo>
                  <a:lnTo>
                    <a:pt x="3" y="1"/>
                  </a:lnTo>
                  <a:lnTo>
                    <a:pt x="4" y="0"/>
                  </a:lnTo>
                  <a:lnTo>
                    <a:pt x="5" y="0"/>
                  </a:lnTo>
                  <a:lnTo>
                    <a:pt x="8" y="0"/>
                  </a:lnTo>
                  <a:lnTo>
                    <a:pt x="11" y="1"/>
                  </a:lnTo>
                  <a:lnTo>
                    <a:pt x="14" y="4"/>
                  </a:lnTo>
                  <a:lnTo>
                    <a:pt x="17" y="5"/>
                  </a:lnTo>
                  <a:lnTo>
                    <a:pt x="20" y="8"/>
                  </a:lnTo>
                  <a:lnTo>
                    <a:pt x="28" y="8"/>
                  </a:lnTo>
                  <a:lnTo>
                    <a:pt x="34" y="8"/>
                  </a:lnTo>
                  <a:lnTo>
                    <a:pt x="39" y="8"/>
                  </a:lnTo>
                  <a:lnTo>
                    <a:pt x="46" y="8"/>
                  </a:lnTo>
                  <a:lnTo>
                    <a:pt x="49" y="5"/>
                  </a:lnTo>
                  <a:lnTo>
                    <a:pt x="50" y="2"/>
                  </a:lnTo>
                  <a:lnTo>
                    <a:pt x="52" y="0"/>
                  </a:lnTo>
                  <a:lnTo>
                    <a:pt x="53" y="0"/>
                  </a:lnTo>
                </a:path>
              </a:pathLst>
            </a:custGeom>
            <a:solidFill>
              <a:srgbClr val="FFFFFF"/>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8215" name="Freeform 23"/>
            <p:cNvSpPr>
              <a:spLocks/>
            </p:cNvSpPr>
            <p:nvPr/>
          </p:nvSpPr>
          <p:spPr bwMode="auto">
            <a:xfrm>
              <a:off x="1602" y="811"/>
              <a:ext cx="9" cy="4"/>
            </a:xfrm>
            <a:custGeom>
              <a:avLst/>
              <a:gdLst>
                <a:gd name="T0" fmla="*/ 4 w 9"/>
                <a:gd name="T1" fmla="*/ 0 h 4"/>
                <a:gd name="T2" fmla="*/ 5 w 9"/>
                <a:gd name="T3" fmla="*/ 0 h 4"/>
                <a:gd name="T4" fmla="*/ 6 w 9"/>
                <a:gd name="T5" fmla="*/ 0 h 4"/>
                <a:gd name="T6" fmla="*/ 7 w 9"/>
                <a:gd name="T7" fmla="*/ 0 h 4"/>
                <a:gd name="T8" fmla="*/ 8 w 9"/>
                <a:gd name="T9" fmla="*/ 1 h 4"/>
                <a:gd name="T10" fmla="*/ 8 w 9"/>
                <a:gd name="T11" fmla="*/ 2 h 4"/>
                <a:gd name="T12" fmla="*/ 6 w 9"/>
                <a:gd name="T13" fmla="*/ 2 h 4"/>
                <a:gd name="T14" fmla="*/ 5 w 9"/>
                <a:gd name="T15" fmla="*/ 2 h 4"/>
                <a:gd name="T16" fmla="*/ 4 w 9"/>
                <a:gd name="T17" fmla="*/ 3 h 4"/>
                <a:gd name="T18" fmla="*/ 2 w 9"/>
                <a:gd name="T19" fmla="*/ 2 h 4"/>
                <a:gd name="T20" fmla="*/ 0 w 9"/>
                <a:gd name="T21" fmla="*/ 2 h 4"/>
                <a:gd name="T22" fmla="*/ 1 w 9"/>
                <a:gd name="T23" fmla="*/ 2 h 4"/>
                <a:gd name="T24" fmla="*/ 1 w 9"/>
                <a:gd name="T25" fmla="*/ 1 h 4"/>
                <a:gd name="T26" fmla="*/ 2 w 9"/>
                <a:gd name="T27" fmla="*/ 1 h 4"/>
                <a:gd name="T28" fmla="*/ 3 w 9"/>
                <a:gd name="T29" fmla="*/ 1 h 4"/>
                <a:gd name="T30" fmla="*/ 4 w 9"/>
                <a:gd name="T31"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 h="4">
                  <a:moveTo>
                    <a:pt x="4" y="0"/>
                  </a:moveTo>
                  <a:lnTo>
                    <a:pt x="5" y="0"/>
                  </a:lnTo>
                  <a:lnTo>
                    <a:pt x="6" y="0"/>
                  </a:lnTo>
                  <a:lnTo>
                    <a:pt x="7" y="0"/>
                  </a:lnTo>
                  <a:lnTo>
                    <a:pt x="8" y="1"/>
                  </a:lnTo>
                  <a:lnTo>
                    <a:pt x="8" y="2"/>
                  </a:lnTo>
                  <a:lnTo>
                    <a:pt x="6" y="2"/>
                  </a:lnTo>
                  <a:lnTo>
                    <a:pt x="5" y="2"/>
                  </a:lnTo>
                  <a:lnTo>
                    <a:pt x="4" y="3"/>
                  </a:lnTo>
                  <a:lnTo>
                    <a:pt x="2" y="2"/>
                  </a:lnTo>
                  <a:lnTo>
                    <a:pt x="0" y="2"/>
                  </a:lnTo>
                  <a:lnTo>
                    <a:pt x="1" y="2"/>
                  </a:lnTo>
                  <a:lnTo>
                    <a:pt x="1" y="1"/>
                  </a:lnTo>
                  <a:lnTo>
                    <a:pt x="2" y="1"/>
                  </a:lnTo>
                  <a:lnTo>
                    <a:pt x="3" y="1"/>
                  </a:lnTo>
                  <a:lnTo>
                    <a:pt x="4" y="0"/>
                  </a:lnTo>
                </a:path>
              </a:pathLst>
            </a:custGeom>
            <a:solidFill>
              <a:srgbClr val="FFFFFF"/>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8216" name="Freeform 24"/>
            <p:cNvSpPr>
              <a:spLocks/>
            </p:cNvSpPr>
            <p:nvPr/>
          </p:nvSpPr>
          <p:spPr bwMode="auto">
            <a:xfrm>
              <a:off x="1588" y="818"/>
              <a:ext cx="34" cy="18"/>
            </a:xfrm>
            <a:custGeom>
              <a:avLst/>
              <a:gdLst>
                <a:gd name="T0" fmla="*/ 27 w 34"/>
                <a:gd name="T1" fmla="*/ 0 h 18"/>
                <a:gd name="T2" fmla="*/ 30 w 34"/>
                <a:gd name="T3" fmla="*/ 0 h 18"/>
                <a:gd name="T4" fmla="*/ 30 w 34"/>
                <a:gd name="T5" fmla="*/ 1 h 18"/>
                <a:gd name="T6" fmla="*/ 31 w 34"/>
                <a:gd name="T7" fmla="*/ 1 h 18"/>
                <a:gd name="T8" fmla="*/ 33 w 34"/>
                <a:gd name="T9" fmla="*/ 3 h 18"/>
                <a:gd name="T10" fmla="*/ 31 w 34"/>
                <a:gd name="T11" fmla="*/ 4 h 18"/>
                <a:gd name="T12" fmla="*/ 30 w 34"/>
                <a:gd name="T13" fmla="*/ 4 h 18"/>
                <a:gd name="T14" fmla="*/ 30 w 34"/>
                <a:gd name="T15" fmla="*/ 5 h 18"/>
                <a:gd name="T16" fmla="*/ 28 w 34"/>
                <a:gd name="T17" fmla="*/ 6 h 18"/>
                <a:gd name="T18" fmla="*/ 26 w 34"/>
                <a:gd name="T19" fmla="*/ 7 h 18"/>
                <a:gd name="T20" fmla="*/ 25 w 34"/>
                <a:gd name="T21" fmla="*/ 7 h 18"/>
                <a:gd name="T22" fmla="*/ 23 w 34"/>
                <a:gd name="T23" fmla="*/ 7 h 18"/>
                <a:gd name="T24" fmla="*/ 20 w 34"/>
                <a:gd name="T25" fmla="*/ 7 h 18"/>
                <a:gd name="T26" fmla="*/ 19 w 34"/>
                <a:gd name="T27" fmla="*/ 7 h 18"/>
                <a:gd name="T28" fmla="*/ 19 w 34"/>
                <a:gd name="T29" fmla="*/ 10 h 18"/>
                <a:gd name="T30" fmla="*/ 19 w 34"/>
                <a:gd name="T31" fmla="*/ 12 h 18"/>
                <a:gd name="T32" fmla="*/ 19 w 34"/>
                <a:gd name="T33" fmla="*/ 13 h 18"/>
                <a:gd name="T34" fmla="*/ 18 w 34"/>
                <a:gd name="T35" fmla="*/ 14 h 18"/>
                <a:gd name="T36" fmla="*/ 16 w 34"/>
                <a:gd name="T37" fmla="*/ 15 h 18"/>
                <a:gd name="T38" fmla="*/ 15 w 34"/>
                <a:gd name="T39" fmla="*/ 16 h 18"/>
                <a:gd name="T40" fmla="*/ 14 w 34"/>
                <a:gd name="T41" fmla="*/ 16 h 18"/>
                <a:gd name="T42" fmla="*/ 11 w 34"/>
                <a:gd name="T43" fmla="*/ 17 h 18"/>
                <a:gd name="T44" fmla="*/ 8 w 34"/>
                <a:gd name="T45" fmla="*/ 17 h 18"/>
                <a:gd name="T46" fmla="*/ 5 w 34"/>
                <a:gd name="T47" fmla="*/ 16 h 18"/>
                <a:gd name="T48" fmla="*/ 2 w 34"/>
                <a:gd name="T49" fmla="*/ 16 h 18"/>
                <a:gd name="T50" fmla="*/ 0 w 34"/>
                <a:gd name="T51" fmla="*/ 15 h 18"/>
                <a:gd name="T52" fmla="*/ 0 w 34"/>
                <a:gd name="T53" fmla="*/ 13 h 18"/>
                <a:gd name="T54" fmla="*/ 3 w 34"/>
                <a:gd name="T55" fmla="*/ 13 h 18"/>
                <a:gd name="T56" fmla="*/ 5 w 34"/>
                <a:gd name="T57" fmla="*/ 10 h 18"/>
                <a:gd name="T58" fmla="*/ 8 w 34"/>
                <a:gd name="T59" fmla="*/ 7 h 18"/>
                <a:gd name="T60" fmla="*/ 9 w 34"/>
                <a:gd name="T61" fmla="*/ 6 h 18"/>
                <a:gd name="T62" fmla="*/ 11 w 34"/>
                <a:gd name="T63" fmla="*/ 4 h 18"/>
                <a:gd name="T64" fmla="*/ 13 w 34"/>
                <a:gd name="T65" fmla="*/ 4 h 18"/>
                <a:gd name="T66" fmla="*/ 14 w 34"/>
                <a:gd name="T67" fmla="*/ 4 h 18"/>
                <a:gd name="T68" fmla="*/ 17 w 34"/>
                <a:gd name="T69" fmla="*/ 4 h 18"/>
                <a:gd name="T70" fmla="*/ 19 w 34"/>
                <a:gd name="T71" fmla="*/ 4 h 18"/>
                <a:gd name="T72" fmla="*/ 19 w 34"/>
                <a:gd name="T73" fmla="*/ 3 h 18"/>
                <a:gd name="T74" fmla="*/ 20 w 34"/>
                <a:gd name="T75" fmla="*/ 2 h 18"/>
                <a:gd name="T76" fmla="*/ 23 w 34"/>
                <a:gd name="T77" fmla="*/ 1 h 18"/>
                <a:gd name="T78" fmla="*/ 25 w 34"/>
                <a:gd name="T79" fmla="*/ 1 h 18"/>
                <a:gd name="T80" fmla="*/ 27 w 34"/>
                <a:gd name="T81"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4" h="18">
                  <a:moveTo>
                    <a:pt x="27" y="0"/>
                  </a:moveTo>
                  <a:lnTo>
                    <a:pt x="30" y="0"/>
                  </a:lnTo>
                  <a:lnTo>
                    <a:pt x="30" y="1"/>
                  </a:lnTo>
                  <a:lnTo>
                    <a:pt x="31" y="1"/>
                  </a:lnTo>
                  <a:lnTo>
                    <a:pt x="33" y="3"/>
                  </a:lnTo>
                  <a:lnTo>
                    <a:pt x="31" y="4"/>
                  </a:lnTo>
                  <a:lnTo>
                    <a:pt x="30" y="4"/>
                  </a:lnTo>
                  <a:lnTo>
                    <a:pt x="30" y="5"/>
                  </a:lnTo>
                  <a:lnTo>
                    <a:pt x="28" y="6"/>
                  </a:lnTo>
                  <a:lnTo>
                    <a:pt x="26" y="7"/>
                  </a:lnTo>
                  <a:lnTo>
                    <a:pt x="25" y="7"/>
                  </a:lnTo>
                  <a:lnTo>
                    <a:pt x="23" y="7"/>
                  </a:lnTo>
                  <a:lnTo>
                    <a:pt x="20" y="7"/>
                  </a:lnTo>
                  <a:lnTo>
                    <a:pt x="19" y="7"/>
                  </a:lnTo>
                  <a:lnTo>
                    <a:pt x="19" y="10"/>
                  </a:lnTo>
                  <a:lnTo>
                    <a:pt x="19" y="12"/>
                  </a:lnTo>
                  <a:lnTo>
                    <a:pt x="19" y="13"/>
                  </a:lnTo>
                  <a:lnTo>
                    <a:pt x="18" y="14"/>
                  </a:lnTo>
                  <a:lnTo>
                    <a:pt x="16" y="15"/>
                  </a:lnTo>
                  <a:lnTo>
                    <a:pt x="15" y="16"/>
                  </a:lnTo>
                  <a:lnTo>
                    <a:pt x="14" y="16"/>
                  </a:lnTo>
                  <a:lnTo>
                    <a:pt x="11" y="17"/>
                  </a:lnTo>
                  <a:lnTo>
                    <a:pt x="8" y="17"/>
                  </a:lnTo>
                  <a:lnTo>
                    <a:pt x="5" y="16"/>
                  </a:lnTo>
                  <a:lnTo>
                    <a:pt x="2" y="16"/>
                  </a:lnTo>
                  <a:lnTo>
                    <a:pt x="0" y="15"/>
                  </a:lnTo>
                  <a:lnTo>
                    <a:pt x="0" y="13"/>
                  </a:lnTo>
                  <a:lnTo>
                    <a:pt x="3" y="13"/>
                  </a:lnTo>
                  <a:lnTo>
                    <a:pt x="5" y="10"/>
                  </a:lnTo>
                  <a:lnTo>
                    <a:pt x="8" y="7"/>
                  </a:lnTo>
                  <a:lnTo>
                    <a:pt x="9" y="6"/>
                  </a:lnTo>
                  <a:lnTo>
                    <a:pt x="11" y="4"/>
                  </a:lnTo>
                  <a:lnTo>
                    <a:pt x="13" y="4"/>
                  </a:lnTo>
                  <a:lnTo>
                    <a:pt x="14" y="4"/>
                  </a:lnTo>
                  <a:lnTo>
                    <a:pt x="17" y="4"/>
                  </a:lnTo>
                  <a:lnTo>
                    <a:pt x="19" y="4"/>
                  </a:lnTo>
                  <a:lnTo>
                    <a:pt x="19" y="3"/>
                  </a:lnTo>
                  <a:lnTo>
                    <a:pt x="20" y="2"/>
                  </a:lnTo>
                  <a:lnTo>
                    <a:pt x="23" y="1"/>
                  </a:lnTo>
                  <a:lnTo>
                    <a:pt x="25" y="1"/>
                  </a:lnTo>
                  <a:lnTo>
                    <a:pt x="27" y="0"/>
                  </a:lnTo>
                </a:path>
              </a:pathLst>
            </a:custGeom>
            <a:solidFill>
              <a:srgbClr val="FFFFFF"/>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8217" name="Freeform 25"/>
            <p:cNvSpPr>
              <a:spLocks/>
            </p:cNvSpPr>
            <p:nvPr/>
          </p:nvSpPr>
          <p:spPr bwMode="auto">
            <a:xfrm>
              <a:off x="1578" y="843"/>
              <a:ext cx="18" cy="7"/>
            </a:xfrm>
            <a:custGeom>
              <a:avLst/>
              <a:gdLst>
                <a:gd name="T0" fmla="*/ 7 w 18"/>
                <a:gd name="T1" fmla="*/ 0 h 7"/>
                <a:gd name="T2" fmla="*/ 9 w 18"/>
                <a:gd name="T3" fmla="*/ 0 h 7"/>
                <a:gd name="T4" fmla="*/ 10 w 18"/>
                <a:gd name="T5" fmla="*/ 1 h 7"/>
                <a:gd name="T6" fmla="*/ 12 w 18"/>
                <a:gd name="T7" fmla="*/ 1 h 7"/>
                <a:gd name="T8" fmla="*/ 13 w 18"/>
                <a:gd name="T9" fmla="*/ 3 h 7"/>
                <a:gd name="T10" fmla="*/ 14 w 18"/>
                <a:gd name="T11" fmla="*/ 3 h 7"/>
                <a:gd name="T12" fmla="*/ 16 w 18"/>
                <a:gd name="T13" fmla="*/ 4 h 7"/>
                <a:gd name="T14" fmla="*/ 17 w 18"/>
                <a:gd name="T15" fmla="*/ 5 h 7"/>
                <a:gd name="T16" fmla="*/ 16 w 18"/>
                <a:gd name="T17" fmla="*/ 5 h 7"/>
                <a:gd name="T18" fmla="*/ 13 w 18"/>
                <a:gd name="T19" fmla="*/ 6 h 7"/>
                <a:gd name="T20" fmla="*/ 12 w 18"/>
                <a:gd name="T21" fmla="*/ 6 h 7"/>
                <a:gd name="T22" fmla="*/ 10 w 18"/>
                <a:gd name="T23" fmla="*/ 6 h 7"/>
                <a:gd name="T24" fmla="*/ 8 w 18"/>
                <a:gd name="T25" fmla="*/ 6 h 7"/>
                <a:gd name="T26" fmla="*/ 6 w 18"/>
                <a:gd name="T27" fmla="*/ 6 h 7"/>
                <a:gd name="T28" fmla="*/ 3 w 18"/>
                <a:gd name="T29" fmla="*/ 6 h 7"/>
                <a:gd name="T30" fmla="*/ 2 w 18"/>
                <a:gd name="T31" fmla="*/ 6 h 7"/>
                <a:gd name="T32" fmla="*/ 1 w 18"/>
                <a:gd name="T33" fmla="*/ 5 h 7"/>
                <a:gd name="T34" fmla="*/ 0 w 18"/>
                <a:gd name="T35" fmla="*/ 5 h 7"/>
                <a:gd name="T36" fmla="*/ 0 w 18"/>
                <a:gd name="T37" fmla="*/ 4 h 7"/>
                <a:gd name="T38" fmla="*/ 1 w 18"/>
                <a:gd name="T39" fmla="*/ 3 h 7"/>
                <a:gd name="T40" fmla="*/ 3 w 18"/>
                <a:gd name="T41" fmla="*/ 1 h 7"/>
                <a:gd name="T42" fmla="*/ 4 w 18"/>
                <a:gd name="T43" fmla="*/ 1 h 7"/>
                <a:gd name="T44" fmla="*/ 6 w 18"/>
                <a:gd name="T45" fmla="*/ 1 h 7"/>
                <a:gd name="T46" fmla="*/ 7 w 18"/>
                <a:gd name="T47"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 h="7">
                  <a:moveTo>
                    <a:pt x="7" y="0"/>
                  </a:moveTo>
                  <a:lnTo>
                    <a:pt x="9" y="0"/>
                  </a:lnTo>
                  <a:lnTo>
                    <a:pt x="10" y="1"/>
                  </a:lnTo>
                  <a:lnTo>
                    <a:pt x="12" y="1"/>
                  </a:lnTo>
                  <a:lnTo>
                    <a:pt x="13" y="3"/>
                  </a:lnTo>
                  <a:lnTo>
                    <a:pt x="14" y="3"/>
                  </a:lnTo>
                  <a:lnTo>
                    <a:pt x="16" y="4"/>
                  </a:lnTo>
                  <a:lnTo>
                    <a:pt x="17" y="5"/>
                  </a:lnTo>
                  <a:lnTo>
                    <a:pt x="16" y="5"/>
                  </a:lnTo>
                  <a:lnTo>
                    <a:pt x="13" y="6"/>
                  </a:lnTo>
                  <a:lnTo>
                    <a:pt x="12" y="6"/>
                  </a:lnTo>
                  <a:lnTo>
                    <a:pt x="10" y="6"/>
                  </a:lnTo>
                  <a:lnTo>
                    <a:pt x="8" y="6"/>
                  </a:lnTo>
                  <a:lnTo>
                    <a:pt x="6" y="6"/>
                  </a:lnTo>
                  <a:lnTo>
                    <a:pt x="3" y="6"/>
                  </a:lnTo>
                  <a:lnTo>
                    <a:pt x="2" y="6"/>
                  </a:lnTo>
                  <a:lnTo>
                    <a:pt x="1" y="5"/>
                  </a:lnTo>
                  <a:lnTo>
                    <a:pt x="0" y="5"/>
                  </a:lnTo>
                  <a:lnTo>
                    <a:pt x="0" y="4"/>
                  </a:lnTo>
                  <a:lnTo>
                    <a:pt x="1" y="3"/>
                  </a:lnTo>
                  <a:lnTo>
                    <a:pt x="3" y="1"/>
                  </a:lnTo>
                  <a:lnTo>
                    <a:pt x="4" y="1"/>
                  </a:lnTo>
                  <a:lnTo>
                    <a:pt x="6" y="1"/>
                  </a:lnTo>
                  <a:lnTo>
                    <a:pt x="7" y="0"/>
                  </a:lnTo>
                </a:path>
              </a:pathLst>
            </a:custGeom>
            <a:solidFill>
              <a:srgbClr val="FFFFFF"/>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8218" name="Freeform 26"/>
            <p:cNvSpPr>
              <a:spLocks/>
            </p:cNvSpPr>
            <p:nvPr/>
          </p:nvSpPr>
          <p:spPr bwMode="auto">
            <a:xfrm>
              <a:off x="1484" y="939"/>
              <a:ext cx="14" cy="47"/>
            </a:xfrm>
            <a:custGeom>
              <a:avLst/>
              <a:gdLst>
                <a:gd name="T0" fmla="*/ 4 w 14"/>
                <a:gd name="T1" fmla="*/ 10 h 47"/>
                <a:gd name="T2" fmla="*/ 4 w 14"/>
                <a:gd name="T3" fmla="*/ 9 h 47"/>
                <a:gd name="T4" fmla="*/ 4 w 14"/>
                <a:gd name="T5" fmla="*/ 8 h 47"/>
                <a:gd name="T6" fmla="*/ 3 w 14"/>
                <a:gd name="T7" fmla="*/ 7 h 47"/>
                <a:gd name="T8" fmla="*/ 1 w 14"/>
                <a:gd name="T9" fmla="*/ 7 h 47"/>
                <a:gd name="T10" fmla="*/ 0 w 14"/>
                <a:gd name="T11" fmla="*/ 7 h 47"/>
                <a:gd name="T12" fmla="*/ 0 w 14"/>
                <a:gd name="T13" fmla="*/ 6 h 47"/>
                <a:gd name="T14" fmla="*/ 6 w 14"/>
                <a:gd name="T15" fmla="*/ 2 h 47"/>
                <a:gd name="T16" fmla="*/ 9 w 14"/>
                <a:gd name="T17" fmla="*/ 0 h 47"/>
                <a:gd name="T18" fmla="*/ 10 w 14"/>
                <a:gd name="T19" fmla="*/ 0 h 47"/>
                <a:gd name="T20" fmla="*/ 10 w 14"/>
                <a:gd name="T21" fmla="*/ 2 h 47"/>
                <a:gd name="T22" fmla="*/ 10 w 14"/>
                <a:gd name="T23" fmla="*/ 42 h 47"/>
                <a:gd name="T24" fmla="*/ 10 w 14"/>
                <a:gd name="T25" fmla="*/ 44 h 47"/>
                <a:gd name="T26" fmla="*/ 12 w 14"/>
                <a:gd name="T27" fmla="*/ 44 h 47"/>
                <a:gd name="T28" fmla="*/ 12 w 14"/>
                <a:gd name="T29" fmla="*/ 45 h 47"/>
                <a:gd name="T30" fmla="*/ 13 w 14"/>
                <a:gd name="T31" fmla="*/ 46 h 47"/>
                <a:gd name="T32" fmla="*/ 1 w 14"/>
                <a:gd name="T33" fmla="*/ 46 h 47"/>
                <a:gd name="T34" fmla="*/ 2 w 14"/>
                <a:gd name="T35" fmla="*/ 45 h 47"/>
                <a:gd name="T36" fmla="*/ 3 w 14"/>
                <a:gd name="T37" fmla="*/ 45 h 47"/>
                <a:gd name="T38" fmla="*/ 3 w 14"/>
                <a:gd name="T39" fmla="*/ 44 h 47"/>
                <a:gd name="T40" fmla="*/ 4 w 14"/>
                <a:gd name="T41" fmla="*/ 44 h 47"/>
                <a:gd name="T42" fmla="*/ 4 w 14"/>
                <a:gd name="T43" fmla="*/ 42 h 47"/>
                <a:gd name="T44" fmla="*/ 4 w 14"/>
                <a:gd name="T45" fmla="*/ 1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 h="47">
                  <a:moveTo>
                    <a:pt x="4" y="10"/>
                  </a:moveTo>
                  <a:lnTo>
                    <a:pt x="4" y="9"/>
                  </a:lnTo>
                  <a:lnTo>
                    <a:pt x="4" y="8"/>
                  </a:lnTo>
                  <a:lnTo>
                    <a:pt x="3" y="7"/>
                  </a:lnTo>
                  <a:lnTo>
                    <a:pt x="1" y="7"/>
                  </a:lnTo>
                  <a:lnTo>
                    <a:pt x="0" y="7"/>
                  </a:lnTo>
                  <a:lnTo>
                    <a:pt x="0" y="6"/>
                  </a:lnTo>
                  <a:lnTo>
                    <a:pt x="6" y="2"/>
                  </a:lnTo>
                  <a:lnTo>
                    <a:pt x="9" y="0"/>
                  </a:lnTo>
                  <a:lnTo>
                    <a:pt x="10" y="0"/>
                  </a:lnTo>
                  <a:lnTo>
                    <a:pt x="10" y="2"/>
                  </a:lnTo>
                  <a:lnTo>
                    <a:pt x="10" y="42"/>
                  </a:lnTo>
                  <a:lnTo>
                    <a:pt x="10" y="44"/>
                  </a:lnTo>
                  <a:lnTo>
                    <a:pt x="12" y="44"/>
                  </a:lnTo>
                  <a:lnTo>
                    <a:pt x="12" y="45"/>
                  </a:lnTo>
                  <a:lnTo>
                    <a:pt x="13" y="46"/>
                  </a:lnTo>
                  <a:lnTo>
                    <a:pt x="1" y="46"/>
                  </a:lnTo>
                  <a:lnTo>
                    <a:pt x="2" y="45"/>
                  </a:lnTo>
                  <a:lnTo>
                    <a:pt x="3" y="45"/>
                  </a:lnTo>
                  <a:lnTo>
                    <a:pt x="3" y="44"/>
                  </a:lnTo>
                  <a:lnTo>
                    <a:pt x="4" y="44"/>
                  </a:lnTo>
                  <a:lnTo>
                    <a:pt x="4" y="42"/>
                  </a:lnTo>
                  <a:lnTo>
                    <a:pt x="4" y="10"/>
                  </a:lnTo>
                </a:path>
              </a:pathLst>
            </a:custGeom>
            <a:solidFill>
              <a:srgbClr val="FFFFFF"/>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8219" name="Freeform 27"/>
            <p:cNvSpPr>
              <a:spLocks/>
            </p:cNvSpPr>
            <p:nvPr/>
          </p:nvSpPr>
          <p:spPr bwMode="auto">
            <a:xfrm>
              <a:off x="1802" y="939"/>
              <a:ext cx="31" cy="47"/>
            </a:xfrm>
            <a:custGeom>
              <a:avLst/>
              <a:gdLst>
                <a:gd name="T0" fmla="*/ 28 w 31"/>
                <a:gd name="T1" fmla="*/ 0 h 47"/>
                <a:gd name="T2" fmla="*/ 25 w 31"/>
                <a:gd name="T3" fmla="*/ 1 h 47"/>
                <a:gd name="T4" fmla="*/ 6 w 31"/>
                <a:gd name="T5" fmla="*/ 2 h 47"/>
                <a:gd name="T6" fmla="*/ 4 w 31"/>
                <a:gd name="T7" fmla="*/ 22 h 47"/>
                <a:gd name="T8" fmla="*/ 6 w 31"/>
                <a:gd name="T9" fmla="*/ 21 h 47"/>
                <a:gd name="T10" fmla="*/ 8 w 31"/>
                <a:gd name="T11" fmla="*/ 21 h 47"/>
                <a:gd name="T12" fmla="*/ 10 w 31"/>
                <a:gd name="T13" fmla="*/ 21 h 47"/>
                <a:gd name="T14" fmla="*/ 13 w 31"/>
                <a:gd name="T15" fmla="*/ 22 h 47"/>
                <a:gd name="T16" fmla="*/ 15 w 31"/>
                <a:gd name="T17" fmla="*/ 22 h 47"/>
                <a:gd name="T18" fmla="*/ 17 w 31"/>
                <a:gd name="T19" fmla="*/ 24 h 47"/>
                <a:gd name="T20" fmla="*/ 18 w 31"/>
                <a:gd name="T21" fmla="*/ 26 h 47"/>
                <a:gd name="T22" fmla="*/ 20 w 31"/>
                <a:gd name="T23" fmla="*/ 29 h 47"/>
                <a:gd name="T24" fmla="*/ 22 w 31"/>
                <a:gd name="T25" fmla="*/ 31 h 47"/>
                <a:gd name="T26" fmla="*/ 22 w 31"/>
                <a:gd name="T27" fmla="*/ 33 h 47"/>
                <a:gd name="T28" fmla="*/ 20 w 31"/>
                <a:gd name="T29" fmla="*/ 36 h 47"/>
                <a:gd name="T30" fmla="*/ 20 w 31"/>
                <a:gd name="T31" fmla="*/ 39 h 47"/>
                <a:gd name="T32" fmla="*/ 18 w 31"/>
                <a:gd name="T33" fmla="*/ 41 h 47"/>
                <a:gd name="T34" fmla="*/ 15 w 31"/>
                <a:gd name="T35" fmla="*/ 42 h 47"/>
                <a:gd name="T36" fmla="*/ 13 w 31"/>
                <a:gd name="T37" fmla="*/ 42 h 47"/>
                <a:gd name="T38" fmla="*/ 10 w 31"/>
                <a:gd name="T39" fmla="*/ 42 h 47"/>
                <a:gd name="T40" fmla="*/ 7 w 31"/>
                <a:gd name="T41" fmla="*/ 42 h 47"/>
                <a:gd name="T42" fmla="*/ 4 w 31"/>
                <a:gd name="T43" fmla="*/ 42 h 47"/>
                <a:gd name="T44" fmla="*/ 1 w 31"/>
                <a:gd name="T45" fmla="*/ 41 h 47"/>
                <a:gd name="T46" fmla="*/ 0 w 31"/>
                <a:gd name="T47" fmla="*/ 41 h 47"/>
                <a:gd name="T48" fmla="*/ 3 w 31"/>
                <a:gd name="T49" fmla="*/ 42 h 47"/>
                <a:gd name="T50" fmla="*/ 6 w 31"/>
                <a:gd name="T51" fmla="*/ 44 h 47"/>
                <a:gd name="T52" fmla="*/ 8 w 31"/>
                <a:gd name="T53" fmla="*/ 46 h 47"/>
                <a:gd name="T54" fmla="*/ 11 w 31"/>
                <a:gd name="T55" fmla="*/ 46 h 47"/>
                <a:gd name="T56" fmla="*/ 14 w 31"/>
                <a:gd name="T57" fmla="*/ 46 h 47"/>
                <a:gd name="T58" fmla="*/ 17 w 31"/>
                <a:gd name="T59" fmla="*/ 46 h 47"/>
                <a:gd name="T60" fmla="*/ 20 w 31"/>
                <a:gd name="T61" fmla="*/ 45 h 47"/>
                <a:gd name="T62" fmla="*/ 23 w 31"/>
                <a:gd name="T63" fmla="*/ 44 h 47"/>
                <a:gd name="T64" fmla="*/ 25 w 31"/>
                <a:gd name="T65" fmla="*/ 42 h 47"/>
                <a:gd name="T66" fmla="*/ 28 w 31"/>
                <a:gd name="T67" fmla="*/ 41 h 47"/>
                <a:gd name="T68" fmla="*/ 28 w 31"/>
                <a:gd name="T69" fmla="*/ 37 h 47"/>
                <a:gd name="T70" fmla="*/ 30 w 31"/>
                <a:gd name="T71" fmla="*/ 35 h 47"/>
                <a:gd name="T72" fmla="*/ 30 w 31"/>
                <a:gd name="T73" fmla="*/ 31 h 47"/>
                <a:gd name="T74" fmla="*/ 30 w 31"/>
                <a:gd name="T75" fmla="*/ 28 h 47"/>
                <a:gd name="T76" fmla="*/ 29 w 31"/>
                <a:gd name="T77" fmla="*/ 26 h 47"/>
                <a:gd name="T78" fmla="*/ 28 w 31"/>
                <a:gd name="T79" fmla="*/ 23 h 47"/>
                <a:gd name="T80" fmla="*/ 26 w 31"/>
                <a:gd name="T81" fmla="*/ 21 h 47"/>
                <a:gd name="T82" fmla="*/ 24 w 31"/>
                <a:gd name="T83" fmla="*/ 19 h 47"/>
                <a:gd name="T84" fmla="*/ 22 w 31"/>
                <a:gd name="T85" fmla="*/ 18 h 47"/>
                <a:gd name="T86" fmla="*/ 18 w 31"/>
                <a:gd name="T87" fmla="*/ 17 h 47"/>
                <a:gd name="T88" fmla="*/ 15 w 31"/>
                <a:gd name="T89" fmla="*/ 16 h 47"/>
                <a:gd name="T90" fmla="*/ 13 w 31"/>
                <a:gd name="T91" fmla="*/ 16 h 47"/>
                <a:gd name="T92" fmla="*/ 9 w 31"/>
                <a:gd name="T93" fmla="*/ 17 h 47"/>
                <a:gd name="T94" fmla="*/ 25 w 31"/>
                <a:gd name="T95" fmla="*/ 7 h 47"/>
                <a:gd name="T96" fmla="*/ 28 w 31"/>
                <a:gd name="T97" fmla="*/ 1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31" h="47">
                  <a:moveTo>
                    <a:pt x="28" y="1"/>
                  </a:moveTo>
                  <a:lnTo>
                    <a:pt x="28" y="0"/>
                  </a:lnTo>
                  <a:lnTo>
                    <a:pt x="26" y="0"/>
                  </a:lnTo>
                  <a:lnTo>
                    <a:pt x="25" y="1"/>
                  </a:lnTo>
                  <a:lnTo>
                    <a:pt x="24" y="2"/>
                  </a:lnTo>
                  <a:lnTo>
                    <a:pt x="6" y="2"/>
                  </a:lnTo>
                  <a:lnTo>
                    <a:pt x="3" y="22"/>
                  </a:lnTo>
                  <a:lnTo>
                    <a:pt x="4" y="22"/>
                  </a:lnTo>
                  <a:lnTo>
                    <a:pt x="5" y="21"/>
                  </a:lnTo>
                  <a:lnTo>
                    <a:pt x="6" y="21"/>
                  </a:lnTo>
                  <a:lnTo>
                    <a:pt x="7" y="21"/>
                  </a:lnTo>
                  <a:lnTo>
                    <a:pt x="8" y="21"/>
                  </a:lnTo>
                  <a:lnTo>
                    <a:pt x="9" y="21"/>
                  </a:lnTo>
                  <a:lnTo>
                    <a:pt x="10" y="21"/>
                  </a:lnTo>
                  <a:lnTo>
                    <a:pt x="12" y="21"/>
                  </a:lnTo>
                  <a:lnTo>
                    <a:pt x="13" y="22"/>
                  </a:lnTo>
                  <a:lnTo>
                    <a:pt x="14" y="22"/>
                  </a:lnTo>
                  <a:lnTo>
                    <a:pt x="15" y="22"/>
                  </a:lnTo>
                  <a:lnTo>
                    <a:pt x="16" y="23"/>
                  </a:lnTo>
                  <a:lnTo>
                    <a:pt x="17" y="24"/>
                  </a:lnTo>
                  <a:lnTo>
                    <a:pt x="18" y="24"/>
                  </a:lnTo>
                  <a:lnTo>
                    <a:pt x="18" y="26"/>
                  </a:lnTo>
                  <a:lnTo>
                    <a:pt x="20" y="27"/>
                  </a:lnTo>
                  <a:lnTo>
                    <a:pt x="20" y="29"/>
                  </a:lnTo>
                  <a:lnTo>
                    <a:pt x="20" y="30"/>
                  </a:lnTo>
                  <a:lnTo>
                    <a:pt x="22" y="31"/>
                  </a:lnTo>
                  <a:lnTo>
                    <a:pt x="22" y="32"/>
                  </a:lnTo>
                  <a:lnTo>
                    <a:pt x="22" y="33"/>
                  </a:lnTo>
                  <a:lnTo>
                    <a:pt x="22" y="35"/>
                  </a:lnTo>
                  <a:lnTo>
                    <a:pt x="20" y="36"/>
                  </a:lnTo>
                  <a:lnTo>
                    <a:pt x="20" y="37"/>
                  </a:lnTo>
                  <a:lnTo>
                    <a:pt x="20" y="39"/>
                  </a:lnTo>
                  <a:lnTo>
                    <a:pt x="18" y="39"/>
                  </a:lnTo>
                  <a:lnTo>
                    <a:pt x="18" y="41"/>
                  </a:lnTo>
                  <a:lnTo>
                    <a:pt x="17" y="42"/>
                  </a:lnTo>
                  <a:lnTo>
                    <a:pt x="15" y="42"/>
                  </a:lnTo>
                  <a:lnTo>
                    <a:pt x="14" y="42"/>
                  </a:lnTo>
                  <a:lnTo>
                    <a:pt x="13" y="42"/>
                  </a:lnTo>
                  <a:lnTo>
                    <a:pt x="12" y="42"/>
                  </a:lnTo>
                  <a:lnTo>
                    <a:pt x="10" y="42"/>
                  </a:lnTo>
                  <a:lnTo>
                    <a:pt x="8" y="42"/>
                  </a:lnTo>
                  <a:lnTo>
                    <a:pt x="7" y="42"/>
                  </a:lnTo>
                  <a:lnTo>
                    <a:pt x="6" y="42"/>
                  </a:lnTo>
                  <a:lnTo>
                    <a:pt x="4" y="42"/>
                  </a:lnTo>
                  <a:lnTo>
                    <a:pt x="3" y="42"/>
                  </a:lnTo>
                  <a:lnTo>
                    <a:pt x="1" y="41"/>
                  </a:lnTo>
                  <a:lnTo>
                    <a:pt x="1" y="39"/>
                  </a:lnTo>
                  <a:lnTo>
                    <a:pt x="0" y="41"/>
                  </a:lnTo>
                  <a:lnTo>
                    <a:pt x="1" y="42"/>
                  </a:lnTo>
                  <a:lnTo>
                    <a:pt x="3" y="42"/>
                  </a:lnTo>
                  <a:lnTo>
                    <a:pt x="4" y="44"/>
                  </a:lnTo>
                  <a:lnTo>
                    <a:pt x="6" y="44"/>
                  </a:lnTo>
                  <a:lnTo>
                    <a:pt x="7" y="45"/>
                  </a:lnTo>
                  <a:lnTo>
                    <a:pt x="8" y="46"/>
                  </a:lnTo>
                  <a:lnTo>
                    <a:pt x="9" y="46"/>
                  </a:lnTo>
                  <a:lnTo>
                    <a:pt x="11" y="46"/>
                  </a:lnTo>
                  <a:lnTo>
                    <a:pt x="13" y="46"/>
                  </a:lnTo>
                  <a:lnTo>
                    <a:pt x="14" y="46"/>
                  </a:lnTo>
                  <a:lnTo>
                    <a:pt x="15" y="46"/>
                  </a:lnTo>
                  <a:lnTo>
                    <a:pt x="17" y="46"/>
                  </a:lnTo>
                  <a:lnTo>
                    <a:pt x="18" y="46"/>
                  </a:lnTo>
                  <a:lnTo>
                    <a:pt x="20" y="45"/>
                  </a:lnTo>
                  <a:lnTo>
                    <a:pt x="22" y="44"/>
                  </a:lnTo>
                  <a:lnTo>
                    <a:pt x="23" y="44"/>
                  </a:lnTo>
                  <a:lnTo>
                    <a:pt x="24" y="42"/>
                  </a:lnTo>
                  <a:lnTo>
                    <a:pt x="25" y="42"/>
                  </a:lnTo>
                  <a:lnTo>
                    <a:pt x="26" y="42"/>
                  </a:lnTo>
                  <a:lnTo>
                    <a:pt x="28" y="41"/>
                  </a:lnTo>
                  <a:lnTo>
                    <a:pt x="28" y="39"/>
                  </a:lnTo>
                  <a:lnTo>
                    <a:pt x="28" y="37"/>
                  </a:lnTo>
                  <a:lnTo>
                    <a:pt x="29" y="37"/>
                  </a:lnTo>
                  <a:lnTo>
                    <a:pt x="30" y="35"/>
                  </a:lnTo>
                  <a:lnTo>
                    <a:pt x="30" y="33"/>
                  </a:lnTo>
                  <a:lnTo>
                    <a:pt x="30" y="31"/>
                  </a:lnTo>
                  <a:lnTo>
                    <a:pt x="30" y="30"/>
                  </a:lnTo>
                  <a:lnTo>
                    <a:pt x="30" y="28"/>
                  </a:lnTo>
                  <a:lnTo>
                    <a:pt x="30" y="27"/>
                  </a:lnTo>
                  <a:lnTo>
                    <a:pt x="29" y="26"/>
                  </a:lnTo>
                  <a:lnTo>
                    <a:pt x="28" y="24"/>
                  </a:lnTo>
                  <a:lnTo>
                    <a:pt x="28" y="23"/>
                  </a:lnTo>
                  <a:lnTo>
                    <a:pt x="28" y="22"/>
                  </a:lnTo>
                  <a:lnTo>
                    <a:pt x="26" y="21"/>
                  </a:lnTo>
                  <a:lnTo>
                    <a:pt x="25" y="20"/>
                  </a:lnTo>
                  <a:lnTo>
                    <a:pt x="24" y="19"/>
                  </a:lnTo>
                  <a:lnTo>
                    <a:pt x="23" y="19"/>
                  </a:lnTo>
                  <a:lnTo>
                    <a:pt x="22" y="18"/>
                  </a:lnTo>
                  <a:lnTo>
                    <a:pt x="20" y="18"/>
                  </a:lnTo>
                  <a:lnTo>
                    <a:pt x="18" y="17"/>
                  </a:lnTo>
                  <a:lnTo>
                    <a:pt x="17" y="16"/>
                  </a:lnTo>
                  <a:lnTo>
                    <a:pt x="15" y="16"/>
                  </a:lnTo>
                  <a:lnTo>
                    <a:pt x="14" y="16"/>
                  </a:lnTo>
                  <a:lnTo>
                    <a:pt x="13" y="16"/>
                  </a:lnTo>
                  <a:lnTo>
                    <a:pt x="11" y="16"/>
                  </a:lnTo>
                  <a:lnTo>
                    <a:pt x="9" y="17"/>
                  </a:lnTo>
                  <a:lnTo>
                    <a:pt x="11" y="7"/>
                  </a:lnTo>
                  <a:lnTo>
                    <a:pt x="25" y="7"/>
                  </a:lnTo>
                  <a:lnTo>
                    <a:pt x="28" y="6"/>
                  </a:lnTo>
                  <a:lnTo>
                    <a:pt x="28" y="1"/>
                  </a:lnTo>
                </a:path>
              </a:pathLst>
            </a:custGeom>
            <a:solidFill>
              <a:srgbClr val="FFFFFF"/>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8220" name="Freeform 28"/>
            <p:cNvSpPr>
              <a:spLocks/>
            </p:cNvSpPr>
            <p:nvPr/>
          </p:nvSpPr>
          <p:spPr bwMode="auto">
            <a:xfrm>
              <a:off x="1692" y="940"/>
              <a:ext cx="30" cy="49"/>
            </a:xfrm>
            <a:custGeom>
              <a:avLst/>
              <a:gdLst>
                <a:gd name="T0" fmla="*/ 27 w 30"/>
                <a:gd name="T1" fmla="*/ 0 h 49"/>
                <a:gd name="T2" fmla="*/ 26 w 30"/>
                <a:gd name="T3" fmla="*/ 2 h 49"/>
                <a:gd name="T4" fmla="*/ 23 w 30"/>
                <a:gd name="T5" fmla="*/ 2 h 49"/>
                <a:gd name="T6" fmla="*/ 2 w 30"/>
                <a:gd name="T7" fmla="*/ 23 h 49"/>
                <a:gd name="T8" fmla="*/ 4 w 30"/>
                <a:gd name="T9" fmla="*/ 21 h 49"/>
                <a:gd name="T10" fmla="*/ 7 w 30"/>
                <a:gd name="T11" fmla="*/ 21 h 49"/>
                <a:gd name="T12" fmla="*/ 11 w 30"/>
                <a:gd name="T13" fmla="*/ 21 h 49"/>
                <a:gd name="T14" fmla="*/ 13 w 30"/>
                <a:gd name="T15" fmla="*/ 23 h 49"/>
                <a:gd name="T16" fmla="*/ 15 w 30"/>
                <a:gd name="T17" fmla="*/ 23 h 49"/>
                <a:gd name="T18" fmla="*/ 17 w 30"/>
                <a:gd name="T19" fmla="*/ 26 h 49"/>
                <a:gd name="T20" fmla="*/ 19 w 30"/>
                <a:gd name="T21" fmla="*/ 27 h 49"/>
                <a:gd name="T22" fmla="*/ 19 w 30"/>
                <a:gd name="T23" fmla="*/ 29 h 49"/>
                <a:gd name="T24" fmla="*/ 21 w 30"/>
                <a:gd name="T25" fmla="*/ 31 h 49"/>
                <a:gd name="T26" fmla="*/ 21 w 30"/>
                <a:gd name="T27" fmla="*/ 33 h 49"/>
                <a:gd name="T28" fmla="*/ 21 w 30"/>
                <a:gd name="T29" fmla="*/ 36 h 49"/>
                <a:gd name="T30" fmla="*/ 20 w 30"/>
                <a:gd name="T31" fmla="*/ 37 h 49"/>
                <a:gd name="T32" fmla="*/ 19 w 30"/>
                <a:gd name="T33" fmla="*/ 39 h 49"/>
                <a:gd name="T34" fmla="*/ 17 w 30"/>
                <a:gd name="T35" fmla="*/ 42 h 49"/>
                <a:gd name="T36" fmla="*/ 14 w 30"/>
                <a:gd name="T37" fmla="*/ 42 h 49"/>
                <a:gd name="T38" fmla="*/ 12 w 30"/>
                <a:gd name="T39" fmla="*/ 42 h 49"/>
                <a:gd name="T40" fmla="*/ 10 w 30"/>
                <a:gd name="T41" fmla="*/ 44 h 49"/>
                <a:gd name="T42" fmla="*/ 7 w 30"/>
                <a:gd name="T43" fmla="*/ 44 h 49"/>
                <a:gd name="T44" fmla="*/ 5 w 30"/>
                <a:gd name="T45" fmla="*/ 42 h 49"/>
                <a:gd name="T46" fmla="*/ 3 w 30"/>
                <a:gd name="T47" fmla="*/ 42 h 49"/>
                <a:gd name="T48" fmla="*/ 1 w 30"/>
                <a:gd name="T49" fmla="*/ 42 h 49"/>
                <a:gd name="T50" fmla="*/ 0 w 30"/>
                <a:gd name="T51" fmla="*/ 41 h 49"/>
                <a:gd name="T52" fmla="*/ 2 w 30"/>
                <a:gd name="T53" fmla="*/ 42 h 49"/>
                <a:gd name="T54" fmla="*/ 3 w 30"/>
                <a:gd name="T55" fmla="*/ 44 h 49"/>
                <a:gd name="T56" fmla="*/ 5 w 30"/>
                <a:gd name="T57" fmla="*/ 46 h 49"/>
                <a:gd name="T58" fmla="*/ 9 w 30"/>
                <a:gd name="T59" fmla="*/ 47 h 49"/>
                <a:gd name="T60" fmla="*/ 12 w 30"/>
                <a:gd name="T61" fmla="*/ 48 h 49"/>
                <a:gd name="T62" fmla="*/ 14 w 30"/>
                <a:gd name="T63" fmla="*/ 48 h 49"/>
                <a:gd name="T64" fmla="*/ 17 w 30"/>
                <a:gd name="T65" fmla="*/ 47 h 49"/>
                <a:gd name="T66" fmla="*/ 20 w 30"/>
                <a:gd name="T67" fmla="*/ 46 h 49"/>
                <a:gd name="T68" fmla="*/ 22 w 30"/>
                <a:gd name="T69" fmla="*/ 44 h 49"/>
                <a:gd name="T70" fmla="*/ 24 w 30"/>
                <a:gd name="T71" fmla="*/ 42 h 49"/>
                <a:gd name="T72" fmla="*/ 27 w 30"/>
                <a:gd name="T73" fmla="*/ 41 h 49"/>
                <a:gd name="T74" fmla="*/ 27 w 30"/>
                <a:gd name="T75" fmla="*/ 38 h 49"/>
                <a:gd name="T76" fmla="*/ 29 w 30"/>
                <a:gd name="T77" fmla="*/ 36 h 49"/>
                <a:gd name="T78" fmla="*/ 29 w 30"/>
                <a:gd name="T79" fmla="*/ 32 h 49"/>
                <a:gd name="T80" fmla="*/ 29 w 30"/>
                <a:gd name="T81" fmla="*/ 29 h 49"/>
                <a:gd name="T82" fmla="*/ 27 w 30"/>
                <a:gd name="T83" fmla="*/ 27 h 49"/>
                <a:gd name="T84" fmla="*/ 27 w 30"/>
                <a:gd name="T85" fmla="*/ 24 h 49"/>
                <a:gd name="T86" fmla="*/ 26 w 30"/>
                <a:gd name="T87" fmla="*/ 21 h 49"/>
                <a:gd name="T88" fmla="*/ 23 w 30"/>
                <a:gd name="T89" fmla="*/ 20 h 49"/>
                <a:gd name="T90" fmla="*/ 20 w 30"/>
                <a:gd name="T91" fmla="*/ 18 h 49"/>
                <a:gd name="T92" fmla="*/ 17 w 30"/>
                <a:gd name="T93" fmla="*/ 16 h 49"/>
                <a:gd name="T94" fmla="*/ 14 w 30"/>
                <a:gd name="T95" fmla="*/ 16 h 49"/>
                <a:gd name="T96" fmla="*/ 12 w 30"/>
                <a:gd name="T97" fmla="*/ 16 h 49"/>
                <a:gd name="T98" fmla="*/ 9 w 30"/>
                <a:gd name="T99" fmla="*/ 16 h 49"/>
                <a:gd name="T100" fmla="*/ 24 w 30"/>
                <a:gd name="T101" fmla="*/ 7 h 49"/>
                <a:gd name="T102" fmla="*/ 27 w 30"/>
                <a:gd name="T103" fmla="*/ 2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30" h="49">
                  <a:moveTo>
                    <a:pt x="27" y="2"/>
                  </a:moveTo>
                  <a:lnTo>
                    <a:pt x="27" y="0"/>
                  </a:lnTo>
                  <a:lnTo>
                    <a:pt x="27" y="1"/>
                  </a:lnTo>
                  <a:lnTo>
                    <a:pt x="26" y="2"/>
                  </a:lnTo>
                  <a:lnTo>
                    <a:pt x="24" y="2"/>
                  </a:lnTo>
                  <a:lnTo>
                    <a:pt x="23" y="2"/>
                  </a:lnTo>
                  <a:lnTo>
                    <a:pt x="5" y="2"/>
                  </a:lnTo>
                  <a:lnTo>
                    <a:pt x="2" y="23"/>
                  </a:lnTo>
                  <a:lnTo>
                    <a:pt x="3" y="22"/>
                  </a:lnTo>
                  <a:lnTo>
                    <a:pt x="4" y="21"/>
                  </a:lnTo>
                  <a:lnTo>
                    <a:pt x="5" y="21"/>
                  </a:lnTo>
                  <a:lnTo>
                    <a:pt x="7" y="21"/>
                  </a:lnTo>
                  <a:lnTo>
                    <a:pt x="9" y="21"/>
                  </a:lnTo>
                  <a:lnTo>
                    <a:pt x="11" y="21"/>
                  </a:lnTo>
                  <a:lnTo>
                    <a:pt x="12" y="22"/>
                  </a:lnTo>
                  <a:lnTo>
                    <a:pt x="13" y="23"/>
                  </a:lnTo>
                  <a:lnTo>
                    <a:pt x="14" y="23"/>
                  </a:lnTo>
                  <a:lnTo>
                    <a:pt x="15" y="23"/>
                  </a:lnTo>
                  <a:lnTo>
                    <a:pt x="15" y="24"/>
                  </a:lnTo>
                  <a:lnTo>
                    <a:pt x="17" y="26"/>
                  </a:lnTo>
                  <a:lnTo>
                    <a:pt x="18" y="26"/>
                  </a:lnTo>
                  <a:lnTo>
                    <a:pt x="19" y="27"/>
                  </a:lnTo>
                  <a:lnTo>
                    <a:pt x="19" y="28"/>
                  </a:lnTo>
                  <a:lnTo>
                    <a:pt x="19" y="29"/>
                  </a:lnTo>
                  <a:lnTo>
                    <a:pt x="20" y="29"/>
                  </a:lnTo>
                  <a:lnTo>
                    <a:pt x="21" y="31"/>
                  </a:lnTo>
                  <a:lnTo>
                    <a:pt x="21" y="32"/>
                  </a:lnTo>
                  <a:lnTo>
                    <a:pt x="21" y="33"/>
                  </a:lnTo>
                  <a:lnTo>
                    <a:pt x="21" y="35"/>
                  </a:lnTo>
                  <a:lnTo>
                    <a:pt x="21" y="36"/>
                  </a:lnTo>
                  <a:lnTo>
                    <a:pt x="20" y="36"/>
                  </a:lnTo>
                  <a:lnTo>
                    <a:pt x="20" y="37"/>
                  </a:lnTo>
                  <a:lnTo>
                    <a:pt x="19" y="38"/>
                  </a:lnTo>
                  <a:lnTo>
                    <a:pt x="19" y="39"/>
                  </a:lnTo>
                  <a:lnTo>
                    <a:pt x="18" y="41"/>
                  </a:lnTo>
                  <a:lnTo>
                    <a:pt x="17" y="42"/>
                  </a:lnTo>
                  <a:lnTo>
                    <a:pt x="15" y="42"/>
                  </a:lnTo>
                  <a:lnTo>
                    <a:pt x="14" y="42"/>
                  </a:lnTo>
                  <a:lnTo>
                    <a:pt x="13" y="42"/>
                  </a:lnTo>
                  <a:lnTo>
                    <a:pt x="12" y="42"/>
                  </a:lnTo>
                  <a:lnTo>
                    <a:pt x="11" y="44"/>
                  </a:lnTo>
                  <a:lnTo>
                    <a:pt x="10" y="44"/>
                  </a:lnTo>
                  <a:lnTo>
                    <a:pt x="9" y="44"/>
                  </a:lnTo>
                  <a:lnTo>
                    <a:pt x="7" y="44"/>
                  </a:lnTo>
                  <a:lnTo>
                    <a:pt x="7" y="42"/>
                  </a:lnTo>
                  <a:lnTo>
                    <a:pt x="5" y="42"/>
                  </a:lnTo>
                  <a:lnTo>
                    <a:pt x="4" y="42"/>
                  </a:lnTo>
                  <a:lnTo>
                    <a:pt x="3" y="42"/>
                  </a:lnTo>
                  <a:lnTo>
                    <a:pt x="2" y="42"/>
                  </a:lnTo>
                  <a:lnTo>
                    <a:pt x="1" y="42"/>
                  </a:lnTo>
                  <a:lnTo>
                    <a:pt x="1" y="41"/>
                  </a:lnTo>
                  <a:lnTo>
                    <a:pt x="0" y="41"/>
                  </a:lnTo>
                  <a:lnTo>
                    <a:pt x="1" y="42"/>
                  </a:lnTo>
                  <a:lnTo>
                    <a:pt x="2" y="42"/>
                  </a:lnTo>
                  <a:lnTo>
                    <a:pt x="2" y="44"/>
                  </a:lnTo>
                  <a:lnTo>
                    <a:pt x="3" y="44"/>
                  </a:lnTo>
                  <a:lnTo>
                    <a:pt x="4" y="45"/>
                  </a:lnTo>
                  <a:lnTo>
                    <a:pt x="5" y="46"/>
                  </a:lnTo>
                  <a:lnTo>
                    <a:pt x="7" y="46"/>
                  </a:lnTo>
                  <a:lnTo>
                    <a:pt x="9" y="47"/>
                  </a:lnTo>
                  <a:lnTo>
                    <a:pt x="10" y="48"/>
                  </a:lnTo>
                  <a:lnTo>
                    <a:pt x="12" y="48"/>
                  </a:lnTo>
                  <a:lnTo>
                    <a:pt x="13" y="48"/>
                  </a:lnTo>
                  <a:lnTo>
                    <a:pt x="14" y="48"/>
                  </a:lnTo>
                  <a:lnTo>
                    <a:pt x="15" y="48"/>
                  </a:lnTo>
                  <a:lnTo>
                    <a:pt x="17" y="47"/>
                  </a:lnTo>
                  <a:lnTo>
                    <a:pt x="19" y="46"/>
                  </a:lnTo>
                  <a:lnTo>
                    <a:pt x="20" y="46"/>
                  </a:lnTo>
                  <a:lnTo>
                    <a:pt x="22" y="45"/>
                  </a:lnTo>
                  <a:lnTo>
                    <a:pt x="22" y="44"/>
                  </a:lnTo>
                  <a:lnTo>
                    <a:pt x="23" y="44"/>
                  </a:lnTo>
                  <a:lnTo>
                    <a:pt x="24" y="42"/>
                  </a:lnTo>
                  <a:lnTo>
                    <a:pt x="26" y="42"/>
                  </a:lnTo>
                  <a:lnTo>
                    <a:pt x="27" y="41"/>
                  </a:lnTo>
                  <a:lnTo>
                    <a:pt x="27" y="39"/>
                  </a:lnTo>
                  <a:lnTo>
                    <a:pt x="27" y="38"/>
                  </a:lnTo>
                  <a:lnTo>
                    <a:pt x="27" y="37"/>
                  </a:lnTo>
                  <a:lnTo>
                    <a:pt x="29" y="36"/>
                  </a:lnTo>
                  <a:lnTo>
                    <a:pt x="29" y="35"/>
                  </a:lnTo>
                  <a:lnTo>
                    <a:pt x="29" y="32"/>
                  </a:lnTo>
                  <a:lnTo>
                    <a:pt x="29" y="31"/>
                  </a:lnTo>
                  <a:lnTo>
                    <a:pt x="29" y="29"/>
                  </a:lnTo>
                  <a:lnTo>
                    <a:pt x="29" y="28"/>
                  </a:lnTo>
                  <a:lnTo>
                    <a:pt x="27" y="27"/>
                  </a:lnTo>
                  <a:lnTo>
                    <a:pt x="27" y="26"/>
                  </a:lnTo>
                  <a:lnTo>
                    <a:pt x="27" y="24"/>
                  </a:lnTo>
                  <a:lnTo>
                    <a:pt x="27" y="23"/>
                  </a:lnTo>
                  <a:lnTo>
                    <a:pt x="26" y="21"/>
                  </a:lnTo>
                  <a:lnTo>
                    <a:pt x="24" y="20"/>
                  </a:lnTo>
                  <a:lnTo>
                    <a:pt x="23" y="20"/>
                  </a:lnTo>
                  <a:lnTo>
                    <a:pt x="22" y="19"/>
                  </a:lnTo>
                  <a:lnTo>
                    <a:pt x="20" y="18"/>
                  </a:lnTo>
                  <a:lnTo>
                    <a:pt x="19" y="18"/>
                  </a:lnTo>
                  <a:lnTo>
                    <a:pt x="17" y="16"/>
                  </a:lnTo>
                  <a:lnTo>
                    <a:pt x="15" y="16"/>
                  </a:lnTo>
                  <a:lnTo>
                    <a:pt x="14" y="16"/>
                  </a:lnTo>
                  <a:lnTo>
                    <a:pt x="13" y="16"/>
                  </a:lnTo>
                  <a:lnTo>
                    <a:pt x="12" y="16"/>
                  </a:lnTo>
                  <a:lnTo>
                    <a:pt x="10" y="16"/>
                  </a:lnTo>
                  <a:lnTo>
                    <a:pt x="9" y="16"/>
                  </a:lnTo>
                  <a:lnTo>
                    <a:pt x="10" y="8"/>
                  </a:lnTo>
                  <a:lnTo>
                    <a:pt x="24" y="7"/>
                  </a:lnTo>
                  <a:lnTo>
                    <a:pt x="27" y="7"/>
                  </a:lnTo>
                  <a:lnTo>
                    <a:pt x="27" y="2"/>
                  </a:lnTo>
                </a:path>
              </a:pathLst>
            </a:custGeom>
            <a:solidFill>
              <a:srgbClr val="FFFFFF"/>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8221" name="Freeform 29"/>
            <p:cNvSpPr>
              <a:spLocks/>
            </p:cNvSpPr>
            <p:nvPr/>
          </p:nvSpPr>
          <p:spPr bwMode="auto">
            <a:xfrm>
              <a:off x="1579" y="962"/>
              <a:ext cx="36" cy="26"/>
            </a:xfrm>
            <a:custGeom>
              <a:avLst/>
              <a:gdLst>
                <a:gd name="T0" fmla="*/ 11 w 36"/>
                <a:gd name="T1" fmla="*/ 5 h 26"/>
                <a:gd name="T2" fmla="*/ 9 w 36"/>
                <a:gd name="T3" fmla="*/ 9 h 26"/>
                <a:gd name="T4" fmla="*/ 8 w 36"/>
                <a:gd name="T5" fmla="*/ 10 h 26"/>
                <a:gd name="T6" fmla="*/ 6 w 36"/>
                <a:gd name="T7" fmla="*/ 12 h 26"/>
                <a:gd name="T8" fmla="*/ 8 w 36"/>
                <a:gd name="T9" fmla="*/ 14 h 26"/>
                <a:gd name="T10" fmla="*/ 8 w 36"/>
                <a:gd name="T11" fmla="*/ 16 h 26"/>
                <a:gd name="T12" fmla="*/ 9 w 36"/>
                <a:gd name="T13" fmla="*/ 18 h 26"/>
                <a:gd name="T14" fmla="*/ 10 w 36"/>
                <a:gd name="T15" fmla="*/ 19 h 26"/>
                <a:gd name="T16" fmla="*/ 12 w 36"/>
                <a:gd name="T17" fmla="*/ 19 h 26"/>
                <a:gd name="T18" fmla="*/ 14 w 36"/>
                <a:gd name="T19" fmla="*/ 20 h 26"/>
                <a:gd name="T20" fmla="*/ 15 w 36"/>
                <a:gd name="T21" fmla="*/ 22 h 26"/>
                <a:gd name="T22" fmla="*/ 19 w 36"/>
                <a:gd name="T23" fmla="*/ 20 h 26"/>
                <a:gd name="T24" fmla="*/ 21 w 36"/>
                <a:gd name="T25" fmla="*/ 20 h 26"/>
                <a:gd name="T26" fmla="*/ 23 w 36"/>
                <a:gd name="T27" fmla="*/ 19 h 26"/>
                <a:gd name="T28" fmla="*/ 25 w 36"/>
                <a:gd name="T29" fmla="*/ 18 h 26"/>
                <a:gd name="T30" fmla="*/ 26 w 36"/>
                <a:gd name="T31" fmla="*/ 16 h 26"/>
                <a:gd name="T32" fmla="*/ 26 w 36"/>
                <a:gd name="T33" fmla="*/ 13 h 26"/>
                <a:gd name="T34" fmla="*/ 26 w 36"/>
                <a:gd name="T35" fmla="*/ 10 h 26"/>
                <a:gd name="T36" fmla="*/ 25 w 36"/>
                <a:gd name="T37" fmla="*/ 9 h 26"/>
                <a:gd name="T38" fmla="*/ 21 w 36"/>
                <a:gd name="T39" fmla="*/ 6 h 26"/>
                <a:gd name="T40" fmla="*/ 17 w 36"/>
                <a:gd name="T41" fmla="*/ 5 h 26"/>
                <a:gd name="T42" fmla="*/ 13 w 36"/>
                <a:gd name="T43" fmla="*/ 3 h 26"/>
                <a:gd name="T44" fmla="*/ 6 w 36"/>
                <a:gd name="T45" fmla="*/ 2 h 26"/>
                <a:gd name="T46" fmla="*/ 4 w 36"/>
                <a:gd name="T47" fmla="*/ 2 h 26"/>
                <a:gd name="T48" fmla="*/ 3 w 36"/>
                <a:gd name="T49" fmla="*/ 5 h 26"/>
                <a:gd name="T50" fmla="*/ 1 w 36"/>
                <a:gd name="T51" fmla="*/ 7 h 26"/>
                <a:gd name="T52" fmla="*/ 0 w 36"/>
                <a:gd name="T53" fmla="*/ 9 h 26"/>
                <a:gd name="T54" fmla="*/ 0 w 36"/>
                <a:gd name="T55" fmla="*/ 11 h 26"/>
                <a:gd name="T56" fmla="*/ 0 w 36"/>
                <a:gd name="T57" fmla="*/ 14 h 26"/>
                <a:gd name="T58" fmla="*/ 1 w 36"/>
                <a:gd name="T59" fmla="*/ 17 h 26"/>
                <a:gd name="T60" fmla="*/ 3 w 36"/>
                <a:gd name="T61" fmla="*/ 19 h 26"/>
                <a:gd name="T62" fmla="*/ 4 w 36"/>
                <a:gd name="T63" fmla="*/ 20 h 26"/>
                <a:gd name="T64" fmla="*/ 6 w 36"/>
                <a:gd name="T65" fmla="*/ 23 h 26"/>
                <a:gd name="T66" fmla="*/ 11 w 36"/>
                <a:gd name="T67" fmla="*/ 23 h 26"/>
                <a:gd name="T68" fmla="*/ 14 w 36"/>
                <a:gd name="T69" fmla="*/ 25 h 26"/>
                <a:gd name="T70" fmla="*/ 17 w 36"/>
                <a:gd name="T71" fmla="*/ 25 h 26"/>
                <a:gd name="T72" fmla="*/ 21 w 36"/>
                <a:gd name="T73" fmla="*/ 24 h 26"/>
                <a:gd name="T74" fmla="*/ 25 w 36"/>
                <a:gd name="T75" fmla="*/ 23 h 26"/>
                <a:gd name="T76" fmla="*/ 28 w 36"/>
                <a:gd name="T77" fmla="*/ 22 h 26"/>
                <a:gd name="T78" fmla="*/ 30 w 36"/>
                <a:gd name="T79" fmla="*/ 20 h 26"/>
                <a:gd name="T80" fmla="*/ 33 w 36"/>
                <a:gd name="T81" fmla="*/ 17 h 26"/>
                <a:gd name="T82" fmla="*/ 35 w 36"/>
                <a:gd name="T83" fmla="*/ 14 h 26"/>
                <a:gd name="T84" fmla="*/ 35 w 36"/>
                <a:gd name="T85" fmla="*/ 11 h 26"/>
                <a:gd name="T86" fmla="*/ 35 w 36"/>
                <a:gd name="T87" fmla="*/ 9 h 26"/>
                <a:gd name="T88" fmla="*/ 33 w 36"/>
                <a:gd name="T89" fmla="*/ 7 h 26"/>
                <a:gd name="T90" fmla="*/ 32 w 36"/>
                <a:gd name="T91" fmla="*/ 5 h 26"/>
                <a:gd name="T92" fmla="*/ 30 w 36"/>
                <a:gd name="T93" fmla="*/ 3 h 26"/>
                <a:gd name="T94" fmla="*/ 28 w 36"/>
                <a:gd name="T95" fmla="*/ 2 h 26"/>
                <a:gd name="T96" fmla="*/ 26 w 36"/>
                <a:gd name="T97" fmla="*/ 1 h 26"/>
                <a:gd name="T98" fmla="*/ 8 w 36"/>
                <a:gd name="T99" fmla="*/ 2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36" h="26">
                  <a:moveTo>
                    <a:pt x="13" y="3"/>
                  </a:moveTo>
                  <a:lnTo>
                    <a:pt x="11" y="5"/>
                  </a:lnTo>
                  <a:lnTo>
                    <a:pt x="9" y="7"/>
                  </a:lnTo>
                  <a:lnTo>
                    <a:pt x="9" y="9"/>
                  </a:lnTo>
                  <a:lnTo>
                    <a:pt x="8" y="9"/>
                  </a:lnTo>
                  <a:lnTo>
                    <a:pt x="8" y="10"/>
                  </a:lnTo>
                  <a:lnTo>
                    <a:pt x="6" y="11"/>
                  </a:lnTo>
                  <a:lnTo>
                    <a:pt x="6" y="12"/>
                  </a:lnTo>
                  <a:lnTo>
                    <a:pt x="6" y="13"/>
                  </a:lnTo>
                  <a:lnTo>
                    <a:pt x="8" y="14"/>
                  </a:lnTo>
                  <a:lnTo>
                    <a:pt x="8" y="15"/>
                  </a:lnTo>
                  <a:lnTo>
                    <a:pt x="8" y="16"/>
                  </a:lnTo>
                  <a:lnTo>
                    <a:pt x="9" y="17"/>
                  </a:lnTo>
                  <a:lnTo>
                    <a:pt x="9" y="18"/>
                  </a:lnTo>
                  <a:lnTo>
                    <a:pt x="9" y="19"/>
                  </a:lnTo>
                  <a:lnTo>
                    <a:pt x="10" y="19"/>
                  </a:lnTo>
                  <a:lnTo>
                    <a:pt x="11" y="19"/>
                  </a:lnTo>
                  <a:lnTo>
                    <a:pt x="12" y="19"/>
                  </a:lnTo>
                  <a:lnTo>
                    <a:pt x="13" y="20"/>
                  </a:lnTo>
                  <a:lnTo>
                    <a:pt x="14" y="20"/>
                  </a:lnTo>
                  <a:lnTo>
                    <a:pt x="15" y="20"/>
                  </a:lnTo>
                  <a:lnTo>
                    <a:pt x="15" y="22"/>
                  </a:lnTo>
                  <a:lnTo>
                    <a:pt x="17" y="22"/>
                  </a:lnTo>
                  <a:lnTo>
                    <a:pt x="19" y="20"/>
                  </a:lnTo>
                  <a:lnTo>
                    <a:pt x="20" y="20"/>
                  </a:lnTo>
                  <a:lnTo>
                    <a:pt x="21" y="20"/>
                  </a:lnTo>
                  <a:lnTo>
                    <a:pt x="22" y="19"/>
                  </a:lnTo>
                  <a:lnTo>
                    <a:pt x="23" y="19"/>
                  </a:lnTo>
                  <a:lnTo>
                    <a:pt x="25" y="19"/>
                  </a:lnTo>
                  <a:lnTo>
                    <a:pt x="25" y="18"/>
                  </a:lnTo>
                  <a:lnTo>
                    <a:pt x="26" y="17"/>
                  </a:lnTo>
                  <a:lnTo>
                    <a:pt x="26" y="16"/>
                  </a:lnTo>
                  <a:lnTo>
                    <a:pt x="26" y="15"/>
                  </a:lnTo>
                  <a:lnTo>
                    <a:pt x="26" y="13"/>
                  </a:lnTo>
                  <a:lnTo>
                    <a:pt x="26" y="12"/>
                  </a:lnTo>
                  <a:lnTo>
                    <a:pt x="26" y="10"/>
                  </a:lnTo>
                  <a:lnTo>
                    <a:pt x="26" y="9"/>
                  </a:lnTo>
                  <a:lnTo>
                    <a:pt x="25" y="9"/>
                  </a:lnTo>
                  <a:lnTo>
                    <a:pt x="22" y="7"/>
                  </a:lnTo>
                  <a:lnTo>
                    <a:pt x="21" y="6"/>
                  </a:lnTo>
                  <a:lnTo>
                    <a:pt x="19" y="5"/>
                  </a:lnTo>
                  <a:lnTo>
                    <a:pt x="17" y="5"/>
                  </a:lnTo>
                  <a:lnTo>
                    <a:pt x="15" y="4"/>
                  </a:lnTo>
                  <a:lnTo>
                    <a:pt x="13" y="3"/>
                  </a:lnTo>
                  <a:lnTo>
                    <a:pt x="8" y="2"/>
                  </a:lnTo>
                  <a:lnTo>
                    <a:pt x="6" y="2"/>
                  </a:lnTo>
                  <a:lnTo>
                    <a:pt x="5" y="2"/>
                  </a:lnTo>
                  <a:lnTo>
                    <a:pt x="4" y="2"/>
                  </a:lnTo>
                  <a:lnTo>
                    <a:pt x="3" y="4"/>
                  </a:lnTo>
                  <a:lnTo>
                    <a:pt x="3" y="5"/>
                  </a:lnTo>
                  <a:lnTo>
                    <a:pt x="2" y="6"/>
                  </a:lnTo>
                  <a:lnTo>
                    <a:pt x="1" y="7"/>
                  </a:lnTo>
                  <a:lnTo>
                    <a:pt x="0" y="7"/>
                  </a:lnTo>
                  <a:lnTo>
                    <a:pt x="0" y="9"/>
                  </a:lnTo>
                  <a:lnTo>
                    <a:pt x="0" y="10"/>
                  </a:lnTo>
                  <a:lnTo>
                    <a:pt x="0" y="11"/>
                  </a:lnTo>
                  <a:lnTo>
                    <a:pt x="0" y="13"/>
                  </a:lnTo>
                  <a:lnTo>
                    <a:pt x="0" y="14"/>
                  </a:lnTo>
                  <a:lnTo>
                    <a:pt x="0" y="15"/>
                  </a:lnTo>
                  <a:lnTo>
                    <a:pt x="1" y="17"/>
                  </a:lnTo>
                  <a:lnTo>
                    <a:pt x="2" y="19"/>
                  </a:lnTo>
                  <a:lnTo>
                    <a:pt x="3" y="19"/>
                  </a:lnTo>
                  <a:lnTo>
                    <a:pt x="3" y="20"/>
                  </a:lnTo>
                  <a:lnTo>
                    <a:pt x="4" y="20"/>
                  </a:lnTo>
                  <a:lnTo>
                    <a:pt x="5" y="22"/>
                  </a:lnTo>
                  <a:lnTo>
                    <a:pt x="6" y="23"/>
                  </a:lnTo>
                  <a:lnTo>
                    <a:pt x="9" y="23"/>
                  </a:lnTo>
                  <a:lnTo>
                    <a:pt x="11" y="23"/>
                  </a:lnTo>
                  <a:lnTo>
                    <a:pt x="13" y="24"/>
                  </a:lnTo>
                  <a:lnTo>
                    <a:pt x="14" y="25"/>
                  </a:lnTo>
                  <a:lnTo>
                    <a:pt x="15" y="25"/>
                  </a:lnTo>
                  <a:lnTo>
                    <a:pt x="17" y="25"/>
                  </a:lnTo>
                  <a:lnTo>
                    <a:pt x="20" y="25"/>
                  </a:lnTo>
                  <a:lnTo>
                    <a:pt x="21" y="24"/>
                  </a:lnTo>
                  <a:lnTo>
                    <a:pt x="23" y="23"/>
                  </a:lnTo>
                  <a:lnTo>
                    <a:pt x="25" y="23"/>
                  </a:lnTo>
                  <a:lnTo>
                    <a:pt x="26" y="23"/>
                  </a:lnTo>
                  <a:lnTo>
                    <a:pt x="28" y="22"/>
                  </a:lnTo>
                  <a:lnTo>
                    <a:pt x="29" y="20"/>
                  </a:lnTo>
                  <a:lnTo>
                    <a:pt x="30" y="20"/>
                  </a:lnTo>
                  <a:lnTo>
                    <a:pt x="32" y="19"/>
                  </a:lnTo>
                  <a:lnTo>
                    <a:pt x="33" y="17"/>
                  </a:lnTo>
                  <a:lnTo>
                    <a:pt x="33" y="15"/>
                  </a:lnTo>
                  <a:lnTo>
                    <a:pt x="35" y="14"/>
                  </a:lnTo>
                  <a:lnTo>
                    <a:pt x="35" y="13"/>
                  </a:lnTo>
                  <a:lnTo>
                    <a:pt x="35" y="11"/>
                  </a:lnTo>
                  <a:lnTo>
                    <a:pt x="35" y="10"/>
                  </a:lnTo>
                  <a:lnTo>
                    <a:pt x="35" y="9"/>
                  </a:lnTo>
                  <a:lnTo>
                    <a:pt x="33" y="9"/>
                  </a:lnTo>
                  <a:lnTo>
                    <a:pt x="33" y="7"/>
                  </a:lnTo>
                  <a:lnTo>
                    <a:pt x="33" y="6"/>
                  </a:lnTo>
                  <a:lnTo>
                    <a:pt x="32" y="5"/>
                  </a:lnTo>
                  <a:lnTo>
                    <a:pt x="32" y="4"/>
                  </a:lnTo>
                  <a:lnTo>
                    <a:pt x="30" y="3"/>
                  </a:lnTo>
                  <a:lnTo>
                    <a:pt x="29" y="2"/>
                  </a:lnTo>
                  <a:lnTo>
                    <a:pt x="28" y="2"/>
                  </a:lnTo>
                  <a:lnTo>
                    <a:pt x="27" y="2"/>
                  </a:lnTo>
                  <a:lnTo>
                    <a:pt x="26" y="1"/>
                  </a:lnTo>
                  <a:lnTo>
                    <a:pt x="25" y="0"/>
                  </a:lnTo>
                  <a:lnTo>
                    <a:pt x="8" y="2"/>
                  </a:lnTo>
                  <a:lnTo>
                    <a:pt x="13" y="3"/>
                  </a:lnTo>
                </a:path>
              </a:pathLst>
            </a:custGeom>
            <a:solidFill>
              <a:srgbClr val="FFFFFF"/>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8222" name="Freeform 30"/>
            <p:cNvSpPr>
              <a:spLocks/>
            </p:cNvSpPr>
            <p:nvPr/>
          </p:nvSpPr>
          <p:spPr bwMode="auto">
            <a:xfrm>
              <a:off x="1582" y="939"/>
              <a:ext cx="29" cy="20"/>
            </a:xfrm>
            <a:custGeom>
              <a:avLst/>
              <a:gdLst>
                <a:gd name="T0" fmla="*/ 14 w 29"/>
                <a:gd name="T1" fmla="*/ 17 h 20"/>
                <a:gd name="T2" fmla="*/ 12 w 29"/>
                <a:gd name="T3" fmla="*/ 15 h 20"/>
                <a:gd name="T4" fmla="*/ 11 w 29"/>
                <a:gd name="T5" fmla="*/ 14 h 20"/>
                <a:gd name="T6" fmla="*/ 9 w 29"/>
                <a:gd name="T7" fmla="*/ 14 h 20"/>
                <a:gd name="T8" fmla="*/ 8 w 29"/>
                <a:gd name="T9" fmla="*/ 12 h 20"/>
                <a:gd name="T10" fmla="*/ 7 w 29"/>
                <a:gd name="T11" fmla="*/ 10 h 20"/>
                <a:gd name="T12" fmla="*/ 7 w 29"/>
                <a:gd name="T13" fmla="*/ 8 h 20"/>
                <a:gd name="T14" fmla="*/ 7 w 29"/>
                <a:gd name="T15" fmla="*/ 6 h 20"/>
                <a:gd name="T16" fmla="*/ 9 w 29"/>
                <a:gd name="T17" fmla="*/ 5 h 20"/>
                <a:gd name="T18" fmla="*/ 10 w 29"/>
                <a:gd name="T19" fmla="*/ 4 h 20"/>
                <a:gd name="T20" fmla="*/ 12 w 29"/>
                <a:gd name="T21" fmla="*/ 3 h 20"/>
                <a:gd name="T22" fmla="*/ 14 w 29"/>
                <a:gd name="T23" fmla="*/ 3 h 20"/>
                <a:gd name="T24" fmla="*/ 16 w 29"/>
                <a:gd name="T25" fmla="*/ 4 h 20"/>
                <a:gd name="T26" fmla="*/ 19 w 29"/>
                <a:gd name="T27" fmla="*/ 6 h 20"/>
                <a:gd name="T28" fmla="*/ 20 w 29"/>
                <a:gd name="T29" fmla="*/ 8 h 20"/>
                <a:gd name="T30" fmla="*/ 20 w 29"/>
                <a:gd name="T31" fmla="*/ 10 h 20"/>
                <a:gd name="T32" fmla="*/ 20 w 29"/>
                <a:gd name="T33" fmla="*/ 12 h 20"/>
                <a:gd name="T34" fmla="*/ 19 w 29"/>
                <a:gd name="T35" fmla="*/ 14 h 20"/>
                <a:gd name="T36" fmla="*/ 18 w 29"/>
                <a:gd name="T37" fmla="*/ 15 h 20"/>
                <a:gd name="T38" fmla="*/ 21 w 29"/>
                <a:gd name="T39" fmla="*/ 17 h 20"/>
                <a:gd name="T40" fmla="*/ 24 w 29"/>
                <a:gd name="T41" fmla="*/ 17 h 20"/>
                <a:gd name="T42" fmla="*/ 26 w 29"/>
                <a:gd name="T43" fmla="*/ 14 h 20"/>
                <a:gd name="T44" fmla="*/ 28 w 29"/>
                <a:gd name="T45" fmla="*/ 11 h 20"/>
                <a:gd name="T46" fmla="*/ 26 w 29"/>
                <a:gd name="T47" fmla="*/ 9 h 20"/>
                <a:gd name="T48" fmla="*/ 26 w 29"/>
                <a:gd name="T49" fmla="*/ 6 h 20"/>
                <a:gd name="T50" fmla="*/ 25 w 29"/>
                <a:gd name="T51" fmla="*/ 5 h 20"/>
                <a:gd name="T52" fmla="*/ 23 w 29"/>
                <a:gd name="T53" fmla="*/ 3 h 20"/>
                <a:gd name="T54" fmla="*/ 21 w 29"/>
                <a:gd name="T55" fmla="*/ 2 h 20"/>
                <a:gd name="T56" fmla="*/ 18 w 29"/>
                <a:gd name="T57" fmla="*/ 1 h 20"/>
                <a:gd name="T58" fmla="*/ 16 w 29"/>
                <a:gd name="T59" fmla="*/ 0 h 20"/>
                <a:gd name="T60" fmla="*/ 12 w 29"/>
                <a:gd name="T61" fmla="*/ 0 h 20"/>
                <a:gd name="T62" fmla="*/ 10 w 29"/>
                <a:gd name="T63" fmla="*/ 1 h 20"/>
                <a:gd name="T64" fmla="*/ 7 w 29"/>
                <a:gd name="T65" fmla="*/ 2 h 20"/>
                <a:gd name="T66" fmla="*/ 5 w 29"/>
                <a:gd name="T67" fmla="*/ 3 h 20"/>
                <a:gd name="T68" fmla="*/ 3 w 29"/>
                <a:gd name="T69" fmla="*/ 5 h 20"/>
                <a:gd name="T70" fmla="*/ 2 w 29"/>
                <a:gd name="T71" fmla="*/ 6 h 20"/>
                <a:gd name="T72" fmla="*/ 0 w 29"/>
                <a:gd name="T73" fmla="*/ 9 h 20"/>
                <a:gd name="T74" fmla="*/ 0 w 29"/>
                <a:gd name="T75" fmla="*/ 11 h 20"/>
                <a:gd name="T76" fmla="*/ 0 w 29"/>
                <a:gd name="T77" fmla="*/ 14 h 20"/>
                <a:gd name="T78" fmla="*/ 2 w 29"/>
                <a:gd name="T79" fmla="*/ 17 h 20"/>
                <a:gd name="T80" fmla="*/ 3 w 29"/>
                <a:gd name="T81" fmla="*/ 18 h 20"/>
                <a:gd name="T82" fmla="*/ 21 w 29"/>
                <a:gd name="T83" fmla="*/ 17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9" h="20">
                  <a:moveTo>
                    <a:pt x="16" y="17"/>
                  </a:moveTo>
                  <a:lnTo>
                    <a:pt x="14" y="17"/>
                  </a:lnTo>
                  <a:lnTo>
                    <a:pt x="14" y="15"/>
                  </a:lnTo>
                  <a:lnTo>
                    <a:pt x="12" y="15"/>
                  </a:lnTo>
                  <a:lnTo>
                    <a:pt x="12" y="14"/>
                  </a:lnTo>
                  <a:lnTo>
                    <a:pt x="11" y="14"/>
                  </a:lnTo>
                  <a:lnTo>
                    <a:pt x="10" y="14"/>
                  </a:lnTo>
                  <a:lnTo>
                    <a:pt x="9" y="14"/>
                  </a:lnTo>
                  <a:lnTo>
                    <a:pt x="8" y="13"/>
                  </a:lnTo>
                  <a:lnTo>
                    <a:pt x="8" y="12"/>
                  </a:lnTo>
                  <a:lnTo>
                    <a:pt x="7" y="11"/>
                  </a:lnTo>
                  <a:lnTo>
                    <a:pt x="7" y="10"/>
                  </a:lnTo>
                  <a:lnTo>
                    <a:pt x="7" y="9"/>
                  </a:lnTo>
                  <a:lnTo>
                    <a:pt x="7" y="8"/>
                  </a:lnTo>
                  <a:lnTo>
                    <a:pt x="7" y="7"/>
                  </a:lnTo>
                  <a:lnTo>
                    <a:pt x="7" y="6"/>
                  </a:lnTo>
                  <a:lnTo>
                    <a:pt x="8" y="6"/>
                  </a:lnTo>
                  <a:lnTo>
                    <a:pt x="9" y="5"/>
                  </a:lnTo>
                  <a:lnTo>
                    <a:pt x="10" y="5"/>
                  </a:lnTo>
                  <a:lnTo>
                    <a:pt x="10" y="4"/>
                  </a:lnTo>
                  <a:lnTo>
                    <a:pt x="11" y="4"/>
                  </a:lnTo>
                  <a:lnTo>
                    <a:pt x="12" y="3"/>
                  </a:lnTo>
                  <a:lnTo>
                    <a:pt x="13" y="3"/>
                  </a:lnTo>
                  <a:lnTo>
                    <a:pt x="14" y="3"/>
                  </a:lnTo>
                  <a:lnTo>
                    <a:pt x="16" y="3"/>
                  </a:lnTo>
                  <a:lnTo>
                    <a:pt x="16" y="4"/>
                  </a:lnTo>
                  <a:lnTo>
                    <a:pt x="18" y="5"/>
                  </a:lnTo>
                  <a:lnTo>
                    <a:pt x="19" y="6"/>
                  </a:lnTo>
                  <a:lnTo>
                    <a:pt x="20" y="7"/>
                  </a:lnTo>
                  <a:lnTo>
                    <a:pt x="20" y="8"/>
                  </a:lnTo>
                  <a:lnTo>
                    <a:pt x="20" y="9"/>
                  </a:lnTo>
                  <a:lnTo>
                    <a:pt x="20" y="10"/>
                  </a:lnTo>
                  <a:lnTo>
                    <a:pt x="20" y="11"/>
                  </a:lnTo>
                  <a:lnTo>
                    <a:pt x="20" y="12"/>
                  </a:lnTo>
                  <a:lnTo>
                    <a:pt x="20" y="14"/>
                  </a:lnTo>
                  <a:lnTo>
                    <a:pt x="19" y="14"/>
                  </a:lnTo>
                  <a:lnTo>
                    <a:pt x="18" y="14"/>
                  </a:lnTo>
                  <a:lnTo>
                    <a:pt x="18" y="15"/>
                  </a:lnTo>
                  <a:lnTo>
                    <a:pt x="16" y="17"/>
                  </a:lnTo>
                  <a:lnTo>
                    <a:pt x="21" y="17"/>
                  </a:lnTo>
                  <a:lnTo>
                    <a:pt x="23" y="17"/>
                  </a:lnTo>
                  <a:lnTo>
                    <a:pt x="24" y="17"/>
                  </a:lnTo>
                  <a:lnTo>
                    <a:pt x="25" y="15"/>
                  </a:lnTo>
                  <a:lnTo>
                    <a:pt x="26" y="14"/>
                  </a:lnTo>
                  <a:lnTo>
                    <a:pt x="26" y="12"/>
                  </a:lnTo>
                  <a:lnTo>
                    <a:pt x="28" y="11"/>
                  </a:lnTo>
                  <a:lnTo>
                    <a:pt x="28" y="10"/>
                  </a:lnTo>
                  <a:lnTo>
                    <a:pt x="26" y="9"/>
                  </a:lnTo>
                  <a:lnTo>
                    <a:pt x="26" y="8"/>
                  </a:lnTo>
                  <a:lnTo>
                    <a:pt x="26" y="6"/>
                  </a:lnTo>
                  <a:lnTo>
                    <a:pt x="25" y="6"/>
                  </a:lnTo>
                  <a:lnTo>
                    <a:pt x="25" y="5"/>
                  </a:lnTo>
                  <a:lnTo>
                    <a:pt x="24" y="5"/>
                  </a:lnTo>
                  <a:lnTo>
                    <a:pt x="23" y="3"/>
                  </a:lnTo>
                  <a:lnTo>
                    <a:pt x="22" y="3"/>
                  </a:lnTo>
                  <a:lnTo>
                    <a:pt x="21" y="2"/>
                  </a:lnTo>
                  <a:lnTo>
                    <a:pt x="20" y="2"/>
                  </a:lnTo>
                  <a:lnTo>
                    <a:pt x="18" y="1"/>
                  </a:lnTo>
                  <a:lnTo>
                    <a:pt x="18" y="0"/>
                  </a:lnTo>
                  <a:lnTo>
                    <a:pt x="16" y="0"/>
                  </a:lnTo>
                  <a:lnTo>
                    <a:pt x="14" y="0"/>
                  </a:lnTo>
                  <a:lnTo>
                    <a:pt x="12" y="0"/>
                  </a:lnTo>
                  <a:lnTo>
                    <a:pt x="10" y="0"/>
                  </a:lnTo>
                  <a:lnTo>
                    <a:pt x="10" y="1"/>
                  </a:lnTo>
                  <a:lnTo>
                    <a:pt x="8" y="2"/>
                  </a:lnTo>
                  <a:lnTo>
                    <a:pt x="7" y="2"/>
                  </a:lnTo>
                  <a:lnTo>
                    <a:pt x="6" y="2"/>
                  </a:lnTo>
                  <a:lnTo>
                    <a:pt x="5" y="3"/>
                  </a:lnTo>
                  <a:lnTo>
                    <a:pt x="3" y="3"/>
                  </a:lnTo>
                  <a:lnTo>
                    <a:pt x="3" y="5"/>
                  </a:lnTo>
                  <a:lnTo>
                    <a:pt x="2" y="5"/>
                  </a:lnTo>
                  <a:lnTo>
                    <a:pt x="2" y="6"/>
                  </a:lnTo>
                  <a:lnTo>
                    <a:pt x="0" y="8"/>
                  </a:lnTo>
                  <a:lnTo>
                    <a:pt x="0" y="9"/>
                  </a:lnTo>
                  <a:lnTo>
                    <a:pt x="0" y="10"/>
                  </a:lnTo>
                  <a:lnTo>
                    <a:pt x="0" y="11"/>
                  </a:lnTo>
                  <a:lnTo>
                    <a:pt x="0" y="13"/>
                  </a:lnTo>
                  <a:lnTo>
                    <a:pt x="0" y="14"/>
                  </a:lnTo>
                  <a:lnTo>
                    <a:pt x="2" y="15"/>
                  </a:lnTo>
                  <a:lnTo>
                    <a:pt x="2" y="17"/>
                  </a:lnTo>
                  <a:lnTo>
                    <a:pt x="3" y="17"/>
                  </a:lnTo>
                  <a:lnTo>
                    <a:pt x="3" y="18"/>
                  </a:lnTo>
                  <a:lnTo>
                    <a:pt x="5" y="19"/>
                  </a:lnTo>
                  <a:lnTo>
                    <a:pt x="21" y="17"/>
                  </a:lnTo>
                  <a:lnTo>
                    <a:pt x="16" y="17"/>
                  </a:lnTo>
                </a:path>
              </a:pathLst>
            </a:custGeom>
            <a:solidFill>
              <a:srgbClr val="FFFFFF"/>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8223" name="Freeform 31"/>
            <p:cNvSpPr>
              <a:spLocks/>
            </p:cNvSpPr>
            <p:nvPr/>
          </p:nvSpPr>
          <p:spPr bwMode="auto">
            <a:xfrm>
              <a:off x="1821" y="864"/>
              <a:ext cx="7" cy="12"/>
            </a:xfrm>
            <a:custGeom>
              <a:avLst/>
              <a:gdLst>
                <a:gd name="T0" fmla="*/ 3 w 7"/>
                <a:gd name="T1" fmla="*/ 0 h 12"/>
                <a:gd name="T2" fmla="*/ 4 w 7"/>
                <a:gd name="T3" fmla="*/ 1 h 12"/>
                <a:gd name="T4" fmla="*/ 5 w 7"/>
                <a:gd name="T5" fmla="*/ 3 h 12"/>
                <a:gd name="T6" fmla="*/ 6 w 7"/>
                <a:gd name="T7" fmla="*/ 4 h 12"/>
                <a:gd name="T8" fmla="*/ 6 w 7"/>
                <a:gd name="T9" fmla="*/ 6 h 12"/>
                <a:gd name="T10" fmla="*/ 6 w 7"/>
                <a:gd name="T11" fmla="*/ 7 h 12"/>
                <a:gd name="T12" fmla="*/ 6 w 7"/>
                <a:gd name="T13" fmla="*/ 8 h 12"/>
                <a:gd name="T14" fmla="*/ 6 w 7"/>
                <a:gd name="T15" fmla="*/ 11 h 12"/>
                <a:gd name="T16" fmla="*/ 0 w 7"/>
                <a:gd name="T17" fmla="*/ 9 h 12"/>
                <a:gd name="T18" fmla="*/ 0 w 7"/>
                <a:gd name="T19" fmla="*/ 8 h 12"/>
                <a:gd name="T20" fmla="*/ 1 w 7"/>
                <a:gd name="T21" fmla="*/ 8 h 12"/>
                <a:gd name="T22" fmla="*/ 3 w 7"/>
                <a:gd name="T23" fmla="*/ 1 h 12"/>
                <a:gd name="T24" fmla="*/ 2 w 7"/>
                <a:gd name="T25" fmla="*/ 1 h 12"/>
                <a:gd name="T26" fmla="*/ 3 w 7"/>
                <a:gd name="T2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 h="12">
                  <a:moveTo>
                    <a:pt x="3" y="0"/>
                  </a:moveTo>
                  <a:lnTo>
                    <a:pt x="4" y="1"/>
                  </a:lnTo>
                  <a:lnTo>
                    <a:pt x="5" y="3"/>
                  </a:lnTo>
                  <a:lnTo>
                    <a:pt x="6" y="4"/>
                  </a:lnTo>
                  <a:lnTo>
                    <a:pt x="6" y="6"/>
                  </a:lnTo>
                  <a:lnTo>
                    <a:pt x="6" y="7"/>
                  </a:lnTo>
                  <a:lnTo>
                    <a:pt x="6" y="8"/>
                  </a:lnTo>
                  <a:lnTo>
                    <a:pt x="6" y="11"/>
                  </a:lnTo>
                  <a:lnTo>
                    <a:pt x="0" y="9"/>
                  </a:lnTo>
                  <a:lnTo>
                    <a:pt x="0" y="8"/>
                  </a:lnTo>
                  <a:lnTo>
                    <a:pt x="1" y="8"/>
                  </a:lnTo>
                  <a:lnTo>
                    <a:pt x="3" y="1"/>
                  </a:lnTo>
                  <a:lnTo>
                    <a:pt x="2" y="1"/>
                  </a:lnTo>
                  <a:lnTo>
                    <a:pt x="3" y="0"/>
                  </a:lnTo>
                </a:path>
              </a:pathLst>
            </a:custGeom>
            <a:solidFill>
              <a:srgbClr val="3365FB"/>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8224" name="Freeform 32"/>
            <p:cNvSpPr>
              <a:spLocks/>
            </p:cNvSpPr>
            <p:nvPr/>
          </p:nvSpPr>
          <p:spPr bwMode="auto">
            <a:xfrm>
              <a:off x="842" y="530"/>
              <a:ext cx="117" cy="165"/>
            </a:xfrm>
            <a:custGeom>
              <a:avLst/>
              <a:gdLst>
                <a:gd name="T0" fmla="*/ 35 w 117"/>
                <a:gd name="T1" fmla="*/ 83 h 165"/>
                <a:gd name="T2" fmla="*/ 44 w 117"/>
                <a:gd name="T3" fmla="*/ 85 h 165"/>
                <a:gd name="T4" fmla="*/ 51 w 117"/>
                <a:gd name="T5" fmla="*/ 85 h 165"/>
                <a:gd name="T6" fmla="*/ 60 w 117"/>
                <a:gd name="T7" fmla="*/ 83 h 165"/>
                <a:gd name="T8" fmla="*/ 68 w 117"/>
                <a:gd name="T9" fmla="*/ 82 h 165"/>
                <a:gd name="T10" fmla="*/ 74 w 117"/>
                <a:gd name="T11" fmla="*/ 78 h 165"/>
                <a:gd name="T12" fmla="*/ 80 w 117"/>
                <a:gd name="T13" fmla="*/ 74 h 165"/>
                <a:gd name="T14" fmla="*/ 87 w 117"/>
                <a:gd name="T15" fmla="*/ 68 h 165"/>
                <a:gd name="T16" fmla="*/ 90 w 117"/>
                <a:gd name="T17" fmla="*/ 62 h 165"/>
                <a:gd name="T18" fmla="*/ 93 w 117"/>
                <a:gd name="T19" fmla="*/ 56 h 165"/>
                <a:gd name="T20" fmla="*/ 94 w 117"/>
                <a:gd name="T21" fmla="*/ 49 h 165"/>
                <a:gd name="T22" fmla="*/ 94 w 117"/>
                <a:gd name="T23" fmla="*/ 42 h 165"/>
                <a:gd name="T24" fmla="*/ 93 w 117"/>
                <a:gd name="T25" fmla="*/ 36 h 165"/>
                <a:gd name="T26" fmla="*/ 90 w 117"/>
                <a:gd name="T27" fmla="*/ 28 h 165"/>
                <a:gd name="T28" fmla="*/ 87 w 117"/>
                <a:gd name="T29" fmla="*/ 23 h 165"/>
                <a:gd name="T30" fmla="*/ 80 w 117"/>
                <a:gd name="T31" fmla="*/ 17 h 165"/>
                <a:gd name="T32" fmla="*/ 74 w 117"/>
                <a:gd name="T33" fmla="*/ 13 h 165"/>
                <a:gd name="T34" fmla="*/ 68 w 117"/>
                <a:gd name="T35" fmla="*/ 10 h 165"/>
                <a:gd name="T36" fmla="*/ 60 w 117"/>
                <a:gd name="T37" fmla="*/ 8 h 165"/>
                <a:gd name="T38" fmla="*/ 51 w 117"/>
                <a:gd name="T39" fmla="*/ 6 h 165"/>
                <a:gd name="T40" fmla="*/ 31 w 117"/>
                <a:gd name="T41" fmla="*/ 6 h 165"/>
                <a:gd name="T42" fmla="*/ 31 w 117"/>
                <a:gd name="T43" fmla="*/ 90 h 165"/>
                <a:gd name="T44" fmla="*/ 32 w 117"/>
                <a:gd name="T45" fmla="*/ 156 h 165"/>
                <a:gd name="T46" fmla="*/ 35 w 117"/>
                <a:gd name="T47" fmla="*/ 161 h 165"/>
                <a:gd name="T48" fmla="*/ 37 w 117"/>
                <a:gd name="T49" fmla="*/ 164 h 165"/>
                <a:gd name="T50" fmla="*/ 2 w 117"/>
                <a:gd name="T51" fmla="*/ 162 h 165"/>
                <a:gd name="T52" fmla="*/ 6 w 117"/>
                <a:gd name="T53" fmla="*/ 159 h 165"/>
                <a:gd name="T54" fmla="*/ 8 w 117"/>
                <a:gd name="T55" fmla="*/ 152 h 165"/>
                <a:gd name="T56" fmla="*/ 8 w 117"/>
                <a:gd name="T57" fmla="*/ 9 h 165"/>
                <a:gd name="T58" fmla="*/ 6 w 117"/>
                <a:gd name="T59" fmla="*/ 5 h 165"/>
                <a:gd name="T60" fmla="*/ 4 w 117"/>
                <a:gd name="T61" fmla="*/ 2 h 165"/>
                <a:gd name="T62" fmla="*/ 0 w 117"/>
                <a:gd name="T63" fmla="*/ 0 h 165"/>
                <a:gd name="T64" fmla="*/ 60 w 117"/>
                <a:gd name="T65" fmla="*/ 0 h 165"/>
                <a:gd name="T66" fmla="*/ 70 w 117"/>
                <a:gd name="T67" fmla="*/ 1 h 165"/>
                <a:gd name="T68" fmla="*/ 80 w 117"/>
                <a:gd name="T69" fmla="*/ 5 h 165"/>
                <a:gd name="T70" fmla="*/ 89 w 117"/>
                <a:gd name="T71" fmla="*/ 9 h 165"/>
                <a:gd name="T72" fmla="*/ 97 w 117"/>
                <a:gd name="T73" fmla="*/ 13 h 165"/>
                <a:gd name="T74" fmla="*/ 105 w 117"/>
                <a:gd name="T75" fmla="*/ 19 h 165"/>
                <a:gd name="T76" fmla="*/ 109 w 117"/>
                <a:gd name="T77" fmla="*/ 27 h 165"/>
                <a:gd name="T78" fmla="*/ 113 w 117"/>
                <a:gd name="T79" fmla="*/ 34 h 165"/>
                <a:gd name="T80" fmla="*/ 116 w 117"/>
                <a:gd name="T81" fmla="*/ 42 h 165"/>
                <a:gd name="T82" fmla="*/ 116 w 117"/>
                <a:gd name="T83" fmla="*/ 50 h 165"/>
                <a:gd name="T84" fmla="*/ 113 w 117"/>
                <a:gd name="T85" fmla="*/ 58 h 165"/>
                <a:gd name="T86" fmla="*/ 109 w 117"/>
                <a:gd name="T87" fmla="*/ 67 h 165"/>
                <a:gd name="T88" fmla="*/ 105 w 117"/>
                <a:gd name="T89" fmla="*/ 74 h 165"/>
                <a:gd name="T90" fmla="*/ 97 w 117"/>
                <a:gd name="T91" fmla="*/ 79 h 165"/>
                <a:gd name="T92" fmla="*/ 89 w 117"/>
                <a:gd name="T93" fmla="*/ 85 h 165"/>
                <a:gd name="T94" fmla="*/ 80 w 117"/>
                <a:gd name="T95" fmla="*/ 89 h 165"/>
                <a:gd name="T96" fmla="*/ 70 w 117"/>
                <a:gd name="T97" fmla="*/ 92 h 165"/>
                <a:gd name="T98" fmla="*/ 60 w 117"/>
                <a:gd name="T99" fmla="*/ 93 h 165"/>
                <a:gd name="T100" fmla="*/ 49 w 117"/>
                <a:gd name="T101" fmla="*/ 93 h 165"/>
                <a:gd name="T102" fmla="*/ 40 w 117"/>
                <a:gd name="T103" fmla="*/ 92 h 165"/>
                <a:gd name="T104" fmla="*/ 31 w 117"/>
                <a:gd name="T105" fmla="*/ 90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17" h="165">
                  <a:moveTo>
                    <a:pt x="31" y="83"/>
                  </a:moveTo>
                  <a:lnTo>
                    <a:pt x="35" y="83"/>
                  </a:lnTo>
                  <a:lnTo>
                    <a:pt x="38" y="85"/>
                  </a:lnTo>
                  <a:lnTo>
                    <a:pt x="44" y="85"/>
                  </a:lnTo>
                  <a:lnTo>
                    <a:pt x="47" y="85"/>
                  </a:lnTo>
                  <a:lnTo>
                    <a:pt x="51" y="85"/>
                  </a:lnTo>
                  <a:lnTo>
                    <a:pt x="55" y="85"/>
                  </a:lnTo>
                  <a:lnTo>
                    <a:pt x="60" y="83"/>
                  </a:lnTo>
                  <a:lnTo>
                    <a:pt x="64" y="83"/>
                  </a:lnTo>
                  <a:lnTo>
                    <a:pt x="68" y="82"/>
                  </a:lnTo>
                  <a:lnTo>
                    <a:pt x="71" y="80"/>
                  </a:lnTo>
                  <a:lnTo>
                    <a:pt x="74" y="78"/>
                  </a:lnTo>
                  <a:lnTo>
                    <a:pt x="78" y="75"/>
                  </a:lnTo>
                  <a:lnTo>
                    <a:pt x="80" y="74"/>
                  </a:lnTo>
                  <a:lnTo>
                    <a:pt x="84" y="71"/>
                  </a:lnTo>
                  <a:lnTo>
                    <a:pt x="87" y="68"/>
                  </a:lnTo>
                  <a:lnTo>
                    <a:pt x="88" y="65"/>
                  </a:lnTo>
                  <a:lnTo>
                    <a:pt x="90" y="62"/>
                  </a:lnTo>
                  <a:lnTo>
                    <a:pt x="92" y="58"/>
                  </a:lnTo>
                  <a:lnTo>
                    <a:pt x="93" y="56"/>
                  </a:lnTo>
                  <a:lnTo>
                    <a:pt x="93" y="52"/>
                  </a:lnTo>
                  <a:lnTo>
                    <a:pt x="94" y="49"/>
                  </a:lnTo>
                  <a:lnTo>
                    <a:pt x="94" y="45"/>
                  </a:lnTo>
                  <a:lnTo>
                    <a:pt x="94" y="42"/>
                  </a:lnTo>
                  <a:lnTo>
                    <a:pt x="93" y="38"/>
                  </a:lnTo>
                  <a:lnTo>
                    <a:pt x="93" y="36"/>
                  </a:lnTo>
                  <a:lnTo>
                    <a:pt x="92" y="32"/>
                  </a:lnTo>
                  <a:lnTo>
                    <a:pt x="90" y="28"/>
                  </a:lnTo>
                  <a:lnTo>
                    <a:pt x="88" y="26"/>
                  </a:lnTo>
                  <a:lnTo>
                    <a:pt x="87" y="23"/>
                  </a:lnTo>
                  <a:lnTo>
                    <a:pt x="84" y="19"/>
                  </a:lnTo>
                  <a:lnTo>
                    <a:pt x="80" y="17"/>
                  </a:lnTo>
                  <a:lnTo>
                    <a:pt x="78" y="15"/>
                  </a:lnTo>
                  <a:lnTo>
                    <a:pt x="74" y="13"/>
                  </a:lnTo>
                  <a:lnTo>
                    <a:pt x="71" y="12"/>
                  </a:lnTo>
                  <a:lnTo>
                    <a:pt x="68" y="10"/>
                  </a:lnTo>
                  <a:lnTo>
                    <a:pt x="64" y="9"/>
                  </a:lnTo>
                  <a:lnTo>
                    <a:pt x="60" y="8"/>
                  </a:lnTo>
                  <a:lnTo>
                    <a:pt x="55" y="6"/>
                  </a:lnTo>
                  <a:lnTo>
                    <a:pt x="51" y="6"/>
                  </a:lnTo>
                  <a:lnTo>
                    <a:pt x="47" y="6"/>
                  </a:lnTo>
                  <a:lnTo>
                    <a:pt x="31" y="6"/>
                  </a:lnTo>
                  <a:lnTo>
                    <a:pt x="31" y="83"/>
                  </a:lnTo>
                  <a:lnTo>
                    <a:pt x="31" y="90"/>
                  </a:lnTo>
                  <a:lnTo>
                    <a:pt x="31" y="152"/>
                  </a:lnTo>
                  <a:lnTo>
                    <a:pt x="32" y="156"/>
                  </a:lnTo>
                  <a:lnTo>
                    <a:pt x="32" y="159"/>
                  </a:lnTo>
                  <a:lnTo>
                    <a:pt x="35" y="161"/>
                  </a:lnTo>
                  <a:lnTo>
                    <a:pt x="36" y="162"/>
                  </a:lnTo>
                  <a:lnTo>
                    <a:pt x="37" y="164"/>
                  </a:lnTo>
                  <a:lnTo>
                    <a:pt x="0" y="164"/>
                  </a:lnTo>
                  <a:lnTo>
                    <a:pt x="2" y="162"/>
                  </a:lnTo>
                  <a:lnTo>
                    <a:pt x="5" y="161"/>
                  </a:lnTo>
                  <a:lnTo>
                    <a:pt x="6" y="159"/>
                  </a:lnTo>
                  <a:lnTo>
                    <a:pt x="6" y="156"/>
                  </a:lnTo>
                  <a:lnTo>
                    <a:pt x="8" y="152"/>
                  </a:lnTo>
                  <a:lnTo>
                    <a:pt x="8" y="12"/>
                  </a:lnTo>
                  <a:lnTo>
                    <a:pt x="8" y="9"/>
                  </a:lnTo>
                  <a:lnTo>
                    <a:pt x="6" y="6"/>
                  </a:lnTo>
                  <a:lnTo>
                    <a:pt x="6" y="5"/>
                  </a:lnTo>
                  <a:lnTo>
                    <a:pt x="5" y="3"/>
                  </a:lnTo>
                  <a:lnTo>
                    <a:pt x="4" y="2"/>
                  </a:lnTo>
                  <a:lnTo>
                    <a:pt x="1" y="0"/>
                  </a:lnTo>
                  <a:lnTo>
                    <a:pt x="0" y="0"/>
                  </a:lnTo>
                  <a:lnTo>
                    <a:pt x="55" y="0"/>
                  </a:lnTo>
                  <a:lnTo>
                    <a:pt x="60" y="0"/>
                  </a:lnTo>
                  <a:lnTo>
                    <a:pt x="65" y="0"/>
                  </a:lnTo>
                  <a:lnTo>
                    <a:pt x="70" y="1"/>
                  </a:lnTo>
                  <a:lnTo>
                    <a:pt x="75" y="2"/>
                  </a:lnTo>
                  <a:lnTo>
                    <a:pt x="80" y="5"/>
                  </a:lnTo>
                  <a:lnTo>
                    <a:pt x="86" y="6"/>
                  </a:lnTo>
                  <a:lnTo>
                    <a:pt x="89" y="9"/>
                  </a:lnTo>
                  <a:lnTo>
                    <a:pt x="93" y="11"/>
                  </a:lnTo>
                  <a:lnTo>
                    <a:pt x="97" y="13"/>
                  </a:lnTo>
                  <a:lnTo>
                    <a:pt x="101" y="16"/>
                  </a:lnTo>
                  <a:lnTo>
                    <a:pt x="105" y="19"/>
                  </a:lnTo>
                  <a:lnTo>
                    <a:pt x="107" y="23"/>
                  </a:lnTo>
                  <a:lnTo>
                    <a:pt x="109" y="27"/>
                  </a:lnTo>
                  <a:lnTo>
                    <a:pt x="112" y="30"/>
                  </a:lnTo>
                  <a:lnTo>
                    <a:pt x="113" y="34"/>
                  </a:lnTo>
                  <a:lnTo>
                    <a:pt x="115" y="38"/>
                  </a:lnTo>
                  <a:lnTo>
                    <a:pt x="116" y="42"/>
                  </a:lnTo>
                  <a:lnTo>
                    <a:pt x="116" y="47"/>
                  </a:lnTo>
                  <a:lnTo>
                    <a:pt x="116" y="50"/>
                  </a:lnTo>
                  <a:lnTo>
                    <a:pt x="115" y="54"/>
                  </a:lnTo>
                  <a:lnTo>
                    <a:pt x="113" y="58"/>
                  </a:lnTo>
                  <a:lnTo>
                    <a:pt x="112" y="62"/>
                  </a:lnTo>
                  <a:lnTo>
                    <a:pt x="109" y="67"/>
                  </a:lnTo>
                  <a:lnTo>
                    <a:pt x="107" y="69"/>
                  </a:lnTo>
                  <a:lnTo>
                    <a:pt x="105" y="74"/>
                  </a:lnTo>
                  <a:lnTo>
                    <a:pt x="101" y="75"/>
                  </a:lnTo>
                  <a:lnTo>
                    <a:pt x="97" y="79"/>
                  </a:lnTo>
                  <a:lnTo>
                    <a:pt x="93" y="82"/>
                  </a:lnTo>
                  <a:lnTo>
                    <a:pt x="89" y="85"/>
                  </a:lnTo>
                  <a:lnTo>
                    <a:pt x="86" y="87"/>
                  </a:lnTo>
                  <a:lnTo>
                    <a:pt x="80" y="89"/>
                  </a:lnTo>
                  <a:lnTo>
                    <a:pt x="75" y="90"/>
                  </a:lnTo>
                  <a:lnTo>
                    <a:pt x="70" y="92"/>
                  </a:lnTo>
                  <a:lnTo>
                    <a:pt x="65" y="93"/>
                  </a:lnTo>
                  <a:lnTo>
                    <a:pt x="60" y="93"/>
                  </a:lnTo>
                  <a:lnTo>
                    <a:pt x="55" y="93"/>
                  </a:lnTo>
                  <a:lnTo>
                    <a:pt x="49" y="93"/>
                  </a:lnTo>
                  <a:lnTo>
                    <a:pt x="44" y="93"/>
                  </a:lnTo>
                  <a:lnTo>
                    <a:pt x="40" y="92"/>
                  </a:lnTo>
                  <a:lnTo>
                    <a:pt x="35" y="90"/>
                  </a:lnTo>
                  <a:lnTo>
                    <a:pt x="31" y="90"/>
                  </a:lnTo>
                  <a:lnTo>
                    <a:pt x="31" y="83"/>
                  </a:lnTo>
                </a:path>
              </a:pathLst>
            </a:custGeom>
            <a:solidFill>
              <a:schemeClr val="tx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8225" name="Freeform 33"/>
            <p:cNvSpPr>
              <a:spLocks/>
            </p:cNvSpPr>
            <p:nvPr/>
          </p:nvSpPr>
          <p:spPr bwMode="auto">
            <a:xfrm>
              <a:off x="1106" y="530"/>
              <a:ext cx="149" cy="165"/>
            </a:xfrm>
            <a:custGeom>
              <a:avLst/>
              <a:gdLst>
                <a:gd name="T0" fmla="*/ 129 w 149"/>
                <a:gd name="T1" fmla="*/ 113 h 165"/>
                <a:gd name="T2" fmla="*/ 129 w 149"/>
                <a:gd name="T3" fmla="*/ 11 h 165"/>
                <a:gd name="T4" fmla="*/ 129 w 149"/>
                <a:gd name="T5" fmla="*/ 8 h 165"/>
                <a:gd name="T6" fmla="*/ 128 w 149"/>
                <a:gd name="T7" fmla="*/ 5 h 165"/>
                <a:gd name="T8" fmla="*/ 125 w 149"/>
                <a:gd name="T9" fmla="*/ 2 h 165"/>
                <a:gd name="T10" fmla="*/ 125 w 149"/>
                <a:gd name="T11" fmla="*/ 1 h 165"/>
                <a:gd name="T12" fmla="*/ 123 w 149"/>
                <a:gd name="T13" fmla="*/ 0 h 165"/>
                <a:gd name="T14" fmla="*/ 148 w 149"/>
                <a:gd name="T15" fmla="*/ 0 h 165"/>
                <a:gd name="T16" fmla="*/ 147 w 149"/>
                <a:gd name="T17" fmla="*/ 1 h 165"/>
                <a:gd name="T18" fmla="*/ 144 w 149"/>
                <a:gd name="T19" fmla="*/ 2 h 165"/>
                <a:gd name="T20" fmla="*/ 143 w 149"/>
                <a:gd name="T21" fmla="*/ 5 h 165"/>
                <a:gd name="T22" fmla="*/ 142 w 149"/>
                <a:gd name="T23" fmla="*/ 8 h 165"/>
                <a:gd name="T24" fmla="*/ 142 w 149"/>
                <a:gd name="T25" fmla="*/ 11 h 165"/>
                <a:gd name="T26" fmla="*/ 142 w 149"/>
                <a:gd name="T27" fmla="*/ 164 h 165"/>
                <a:gd name="T28" fmla="*/ 22 w 149"/>
                <a:gd name="T29" fmla="*/ 23 h 165"/>
                <a:gd name="T30" fmla="*/ 20 w 149"/>
                <a:gd name="T31" fmla="*/ 152 h 165"/>
                <a:gd name="T32" fmla="*/ 22 w 149"/>
                <a:gd name="T33" fmla="*/ 156 h 165"/>
                <a:gd name="T34" fmla="*/ 23 w 149"/>
                <a:gd name="T35" fmla="*/ 159 h 165"/>
                <a:gd name="T36" fmla="*/ 24 w 149"/>
                <a:gd name="T37" fmla="*/ 161 h 165"/>
                <a:gd name="T38" fmla="*/ 26 w 149"/>
                <a:gd name="T39" fmla="*/ 162 h 165"/>
                <a:gd name="T40" fmla="*/ 27 w 149"/>
                <a:gd name="T41" fmla="*/ 164 h 165"/>
                <a:gd name="T42" fmla="*/ 0 w 149"/>
                <a:gd name="T43" fmla="*/ 164 h 165"/>
                <a:gd name="T44" fmla="*/ 3 w 149"/>
                <a:gd name="T45" fmla="*/ 162 h 165"/>
                <a:gd name="T46" fmla="*/ 5 w 149"/>
                <a:gd name="T47" fmla="*/ 161 h 165"/>
                <a:gd name="T48" fmla="*/ 6 w 149"/>
                <a:gd name="T49" fmla="*/ 159 h 165"/>
                <a:gd name="T50" fmla="*/ 8 w 149"/>
                <a:gd name="T51" fmla="*/ 156 h 165"/>
                <a:gd name="T52" fmla="*/ 9 w 149"/>
                <a:gd name="T53" fmla="*/ 152 h 165"/>
                <a:gd name="T54" fmla="*/ 9 w 149"/>
                <a:gd name="T55" fmla="*/ 12 h 165"/>
                <a:gd name="T56" fmla="*/ 9 w 149"/>
                <a:gd name="T57" fmla="*/ 9 h 165"/>
                <a:gd name="T58" fmla="*/ 8 w 149"/>
                <a:gd name="T59" fmla="*/ 6 h 165"/>
                <a:gd name="T60" fmla="*/ 6 w 149"/>
                <a:gd name="T61" fmla="*/ 5 h 165"/>
                <a:gd name="T62" fmla="*/ 5 w 149"/>
                <a:gd name="T63" fmla="*/ 3 h 165"/>
                <a:gd name="T64" fmla="*/ 4 w 149"/>
                <a:gd name="T65" fmla="*/ 2 h 165"/>
                <a:gd name="T66" fmla="*/ 2 w 149"/>
                <a:gd name="T67" fmla="*/ 0 h 165"/>
                <a:gd name="T68" fmla="*/ 0 w 149"/>
                <a:gd name="T69" fmla="*/ 0 h 165"/>
                <a:gd name="T70" fmla="*/ 32 w 149"/>
                <a:gd name="T71" fmla="*/ 0 h 165"/>
                <a:gd name="T72" fmla="*/ 129 w 149"/>
                <a:gd name="T73" fmla="*/ 113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65">
                  <a:moveTo>
                    <a:pt x="129" y="113"/>
                  </a:moveTo>
                  <a:lnTo>
                    <a:pt x="129" y="11"/>
                  </a:lnTo>
                  <a:lnTo>
                    <a:pt x="129" y="8"/>
                  </a:lnTo>
                  <a:lnTo>
                    <a:pt x="128" y="5"/>
                  </a:lnTo>
                  <a:lnTo>
                    <a:pt x="125" y="2"/>
                  </a:lnTo>
                  <a:lnTo>
                    <a:pt x="125" y="1"/>
                  </a:lnTo>
                  <a:lnTo>
                    <a:pt x="123" y="0"/>
                  </a:lnTo>
                  <a:lnTo>
                    <a:pt x="148" y="0"/>
                  </a:lnTo>
                  <a:lnTo>
                    <a:pt x="147" y="1"/>
                  </a:lnTo>
                  <a:lnTo>
                    <a:pt x="144" y="2"/>
                  </a:lnTo>
                  <a:lnTo>
                    <a:pt x="143" y="5"/>
                  </a:lnTo>
                  <a:lnTo>
                    <a:pt x="142" y="8"/>
                  </a:lnTo>
                  <a:lnTo>
                    <a:pt x="142" y="11"/>
                  </a:lnTo>
                  <a:lnTo>
                    <a:pt x="142" y="164"/>
                  </a:lnTo>
                  <a:lnTo>
                    <a:pt x="22" y="23"/>
                  </a:lnTo>
                  <a:lnTo>
                    <a:pt x="20" y="152"/>
                  </a:lnTo>
                  <a:lnTo>
                    <a:pt x="22" y="156"/>
                  </a:lnTo>
                  <a:lnTo>
                    <a:pt x="23" y="159"/>
                  </a:lnTo>
                  <a:lnTo>
                    <a:pt x="24" y="161"/>
                  </a:lnTo>
                  <a:lnTo>
                    <a:pt x="26" y="162"/>
                  </a:lnTo>
                  <a:lnTo>
                    <a:pt x="27" y="164"/>
                  </a:lnTo>
                  <a:lnTo>
                    <a:pt x="0" y="164"/>
                  </a:lnTo>
                  <a:lnTo>
                    <a:pt x="3" y="162"/>
                  </a:lnTo>
                  <a:lnTo>
                    <a:pt x="5" y="161"/>
                  </a:lnTo>
                  <a:lnTo>
                    <a:pt x="6" y="159"/>
                  </a:lnTo>
                  <a:lnTo>
                    <a:pt x="8" y="156"/>
                  </a:lnTo>
                  <a:lnTo>
                    <a:pt x="9" y="152"/>
                  </a:lnTo>
                  <a:lnTo>
                    <a:pt x="9" y="12"/>
                  </a:lnTo>
                  <a:lnTo>
                    <a:pt x="9" y="9"/>
                  </a:lnTo>
                  <a:lnTo>
                    <a:pt x="8" y="6"/>
                  </a:lnTo>
                  <a:lnTo>
                    <a:pt x="6" y="5"/>
                  </a:lnTo>
                  <a:lnTo>
                    <a:pt x="5" y="3"/>
                  </a:lnTo>
                  <a:lnTo>
                    <a:pt x="4" y="2"/>
                  </a:lnTo>
                  <a:lnTo>
                    <a:pt x="2" y="0"/>
                  </a:lnTo>
                  <a:lnTo>
                    <a:pt x="0" y="0"/>
                  </a:lnTo>
                  <a:lnTo>
                    <a:pt x="32" y="0"/>
                  </a:lnTo>
                  <a:lnTo>
                    <a:pt x="129" y="113"/>
                  </a:lnTo>
                </a:path>
              </a:pathLst>
            </a:custGeom>
            <a:solidFill>
              <a:schemeClr val="tx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8226" name="Freeform 34"/>
            <p:cNvSpPr>
              <a:spLocks/>
            </p:cNvSpPr>
            <p:nvPr/>
          </p:nvSpPr>
          <p:spPr bwMode="auto">
            <a:xfrm>
              <a:off x="1283" y="530"/>
              <a:ext cx="151" cy="165"/>
            </a:xfrm>
            <a:custGeom>
              <a:avLst/>
              <a:gdLst>
                <a:gd name="T0" fmla="*/ 132 w 151"/>
                <a:gd name="T1" fmla="*/ 113 h 165"/>
                <a:gd name="T2" fmla="*/ 129 w 151"/>
                <a:gd name="T3" fmla="*/ 11 h 165"/>
                <a:gd name="T4" fmla="*/ 129 w 151"/>
                <a:gd name="T5" fmla="*/ 8 h 165"/>
                <a:gd name="T6" fmla="*/ 128 w 151"/>
                <a:gd name="T7" fmla="*/ 5 h 165"/>
                <a:gd name="T8" fmla="*/ 127 w 151"/>
                <a:gd name="T9" fmla="*/ 3 h 165"/>
                <a:gd name="T10" fmla="*/ 126 w 151"/>
                <a:gd name="T11" fmla="*/ 2 h 165"/>
                <a:gd name="T12" fmla="*/ 124 w 151"/>
                <a:gd name="T13" fmla="*/ 0 h 165"/>
                <a:gd name="T14" fmla="*/ 150 w 151"/>
                <a:gd name="T15" fmla="*/ 0 h 165"/>
                <a:gd name="T16" fmla="*/ 148 w 151"/>
                <a:gd name="T17" fmla="*/ 2 h 165"/>
                <a:gd name="T18" fmla="*/ 146 w 151"/>
                <a:gd name="T19" fmla="*/ 3 h 165"/>
                <a:gd name="T20" fmla="*/ 144 w 151"/>
                <a:gd name="T21" fmla="*/ 5 h 165"/>
                <a:gd name="T22" fmla="*/ 144 w 151"/>
                <a:gd name="T23" fmla="*/ 8 h 165"/>
                <a:gd name="T24" fmla="*/ 143 w 151"/>
                <a:gd name="T25" fmla="*/ 11 h 165"/>
                <a:gd name="T26" fmla="*/ 143 w 151"/>
                <a:gd name="T27" fmla="*/ 164 h 165"/>
                <a:gd name="T28" fmla="*/ 21 w 151"/>
                <a:gd name="T29" fmla="*/ 23 h 165"/>
                <a:gd name="T30" fmla="*/ 21 w 151"/>
                <a:gd name="T31" fmla="*/ 152 h 165"/>
                <a:gd name="T32" fmla="*/ 23 w 151"/>
                <a:gd name="T33" fmla="*/ 156 h 165"/>
                <a:gd name="T34" fmla="*/ 23 w 151"/>
                <a:gd name="T35" fmla="*/ 159 h 165"/>
                <a:gd name="T36" fmla="*/ 25 w 151"/>
                <a:gd name="T37" fmla="*/ 162 h 165"/>
                <a:gd name="T38" fmla="*/ 27 w 151"/>
                <a:gd name="T39" fmla="*/ 162 h 165"/>
                <a:gd name="T40" fmla="*/ 28 w 151"/>
                <a:gd name="T41" fmla="*/ 164 h 165"/>
                <a:gd name="T42" fmla="*/ 2 w 151"/>
                <a:gd name="T43" fmla="*/ 164 h 165"/>
                <a:gd name="T44" fmla="*/ 3 w 151"/>
                <a:gd name="T45" fmla="*/ 162 h 165"/>
                <a:gd name="T46" fmla="*/ 6 w 151"/>
                <a:gd name="T47" fmla="*/ 162 h 165"/>
                <a:gd name="T48" fmla="*/ 7 w 151"/>
                <a:gd name="T49" fmla="*/ 159 h 165"/>
                <a:gd name="T50" fmla="*/ 8 w 151"/>
                <a:gd name="T51" fmla="*/ 156 h 165"/>
                <a:gd name="T52" fmla="*/ 9 w 151"/>
                <a:gd name="T53" fmla="*/ 152 h 165"/>
                <a:gd name="T54" fmla="*/ 9 w 151"/>
                <a:gd name="T55" fmla="*/ 12 h 165"/>
                <a:gd name="T56" fmla="*/ 9 w 151"/>
                <a:gd name="T57" fmla="*/ 9 h 165"/>
                <a:gd name="T58" fmla="*/ 8 w 151"/>
                <a:gd name="T59" fmla="*/ 6 h 165"/>
                <a:gd name="T60" fmla="*/ 7 w 151"/>
                <a:gd name="T61" fmla="*/ 5 h 165"/>
                <a:gd name="T62" fmla="*/ 6 w 151"/>
                <a:gd name="T63" fmla="*/ 3 h 165"/>
                <a:gd name="T64" fmla="*/ 4 w 151"/>
                <a:gd name="T65" fmla="*/ 2 h 165"/>
                <a:gd name="T66" fmla="*/ 2 w 151"/>
                <a:gd name="T67" fmla="*/ 0 h 165"/>
                <a:gd name="T68" fmla="*/ 0 w 151"/>
                <a:gd name="T69" fmla="*/ 0 h 165"/>
                <a:gd name="T70" fmla="*/ 33 w 151"/>
                <a:gd name="T71" fmla="*/ 0 h 165"/>
                <a:gd name="T72" fmla="*/ 132 w 151"/>
                <a:gd name="T73" fmla="*/ 113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51" h="165">
                  <a:moveTo>
                    <a:pt x="132" y="113"/>
                  </a:moveTo>
                  <a:lnTo>
                    <a:pt x="129" y="11"/>
                  </a:lnTo>
                  <a:lnTo>
                    <a:pt x="129" y="8"/>
                  </a:lnTo>
                  <a:lnTo>
                    <a:pt x="128" y="5"/>
                  </a:lnTo>
                  <a:lnTo>
                    <a:pt x="127" y="3"/>
                  </a:lnTo>
                  <a:lnTo>
                    <a:pt x="126" y="2"/>
                  </a:lnTo>
                  <a:lnTo>
                    <a:pt x="124" y="0"/>
                  </a:lnTo>
                  <a:lnTo>
                    <a:pt x="150" y="0"/>
                  </a:lnTo>
                  <a:lnTo>
                    <a:pt x="148" y="2"/>
                  </a:lnTo>
                  <a:lnTo>
                    <a:pt x="146" y="3"/>
                  </a:lnTo>
                  <a:lnTo>
                    <a:pt x="144" y="5"/>
                  </a:lnTo>
                  <a:lnTo>
                    <a:pt x="144" y="8"/>
                  </a:lnTo>
                  <a:lnTo>
                    <a:pt x="143" y="11"/>
                  </a:lnTo>
                  <a:lnTo>
                    <a:pt x="143" y="164"/>
                  </a:lnTo>
                  <a:lnTo>
                    <a:pt x="21" y="23"/>
                  </a:lnTo>
                  <a:lnTo>
                    <a:pt x="21" y="152"/>
                  </a:lnTo>
                  <a:lnTo>
                    <a:pt x="23" y="156"/>
                  </a:lnTo>
                  <a:lnTo>
                    <a:pt x="23" y="159"/>
                  </a:lnTo>
                  <a:lnTo>
                    <a:pt x="25" y="162"/>
                  </a:lnTo>
                  <a:lnTo>
                    <a:pt x="27" y="162"/>
                  </a:lnTo>
                  <a:lnTo>
                    <a:pt x="28" y="164"/>
                  </a:lnTo>
                  <a:lnTo>
                    <a:pt x="2" y="164"/>
                  </a:lnTo>
                  <a:lnTo>
                    <a:pt x="3" y="162"/>
                  </a:lnTo>
                  <a:lnTo>
                    <a:pt x="6" y="162"/>
                  </a:lnTo>
                  <a:lnTo>
                    <a:pt x="7" y="159"/>
                  </a:lnTo>
                  <a:lnTo>
                    <a:pt x="8" y="156"/>
                  </a:lnTo>
                  <a:lnTo>
                    <a:pt x="9" y="152"/>
                  </a:lnTo>
                  <a:lnTo>
                    <a:pt x="9" y="12"/>
                  </a:lnTo>
                  <a:lnTo>
                    <a:pt x="9" y="9"/>
                  </a:lnTo>
                  <a:lnTo>
                    <a:pt x="8" y="6"/>
                  </a:lnTo>
                  <a:lnTo>
                    <a:pt x="7" y="5"/>
                  </a:lnTo>
                  <a:lnTo>
                    <a:pt x="6" y="3"/>
                  </a:lnTo>
                  <a:lnTo>
                    <a:pt x="4" y="2"/>
                  </a:lnTo>
                  <a:lnTo>
                    <a:pt x="2" y="0"/>
                  </a:lnTo>
                  <a:lnTo>
                    <a:pt x="0" y="0"/>
                  </a:lnTo>
                  <a:lnTo>
                    <a:pt x="33" y="0"/>
                  </a:lnTo>
                  <a:lnTo>
                    <a:pt x="132" y="113"/>
                  </a:lnTo>
                </a:path>
              </a:pathLst>
            </a:custGeom>
            <a:solidFill>
              <a:schemeClr val="tx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8227" name="Freeform 35"/>
            <p:cNvSpPr>
              <a:spLocks/>
            </p:cNvSpPr>
            <p:nvPr/>
          </p:nvSpPr>
          <p:spPr bwMode="auto">
            <a:xfrm>
              <a:off x="1585" y="528"/>
              <a:ext cx="153" cy="167"/>
            </a:xfrm>
            <a:custGeom>
              <a:avLst/>
              <a:gdLst>
                <a:gd name="T0" fmla="*/ 89 w 153"/>
                <a:gd name="T1" fmla="*/ 13 h 167"/>
                <a:gd name="T2" fmla="*/ 89 w 153"/>
                <a:gd name="T3" fmla="*/ 153 h 167"/>
                <a:gd name="T4" fmla="*/ 89 w 153"/>
                <a:gd name="T5" fmla="*/ 158 h 167"/>
                <a:gd name="T6" fmla="*/ 89 w 153"/>
                <a:gd name="T7" fmla="*/ 161 h 167"/>
                <a:gd name="T8" fmla="*/ 91 w 153"/>
                <a:gd name="T9" fmla="*/ 161 h 167"/>
                <a:gd name="T10" fmla="*/ 93 w 153"/>
                <a:gd name="T11" fmla="*/ 163 h 167"/>
                <a:gd name="T12" fmla="*/ 94 w 153"/>
                <a:gd name="T13" fmla="*/ 166 h 167"/>
                <a:gd name="T14" fmla="*/ 57 w 153"/>
                <a:gd name="T15" fmla="*/ 166 h 167"/>
                <a:gd name="T16" fmla="*/ 59 w 153"/>
                <a:gd name="T17" fmla="*/ 164 h 167"/>
                <a:gd name="T18" fmla="*/ 61 w 153"/>
                <a:gd name="T19" fmla="*/ 163 h 167"/>
                <a:gd name="T20" fmla="*/ 61 w 153"/>
                <a:gd name="T21" fmla="*/ 161 h 167"/>
                <a:gd name="T22" fmla="*/ 63 w 153"/>
                <a:gd name="T23" fmla="*/ 158 h 167"/>
                <a:gd name="T24" fmla="*/ 63 w 153"/>
                <a:gd name="T25" fmla="*/ 154 h 167"/>
                <a:gd name="T26" fmla="*/ 63 w 153"/>
                <a:gd name="T27" fmla="*/ 14 h 167"/>
                <a:gd name="T28" fmla="*/ 25 w 153"/>
                <a:gd name="T29" fmla="*/ 14 h 167"/>
                <a:gd name="T30" fmla="*/ 20 w 153"/>
                <a:gd name="T31" fmla="*/ 14 h 167"/>
                <a:gd name="T32" fmla="*/ 15 w 153"/>
                <a:gd name="T33" fmla="*/ 14 h 167"/>
                <a:gd name="T34" fmla="*/ 11 w 153"/>
                <a:gd name="T35" fmla="*/ 14 h 167"/>
                <a:gd name="T36" fmla="*/ 8 w 153"/>
                <a:gd name="T37" fmla="*/ 16 h 167"/>
                <a:gd name="T38" fmla="*/ 4 w 153"/>
                <a:gd name="T39" fmla="*/ 16 h 167"/>
                <a:gd name="T40" fmla="*/ 3 w 153"/>
                <a:gd name="T41" fmla="*/ 19 h 167"/>
                <a:gd name="T42" fmla="*/ 0 w 153"/>
                <a:gd name="T43" fmla="*/ 21 h 167"/>
                <a:gd name="T44" fmla="*/ 0 w 153"/>
                <a:gd name="T45" fmla="*/ 20 h 167"/>
                <a:gd name="T46" fmla="*/ 15 w 153"/>
                <a:gd name="T47" fmla="*/ 0 h 167"/>
                <a:gd name="T48" fmla="*/ 137 w 153"/>
                <a:gd name="T49" fmla="*/ 0 h 167"/>
                <a:gd name="T50" fmla="*/ 152 w 153"/>
                <a:gd name="T51" fmla="*/ 20 h 167"/>
                <a:gd name="T52" fmla="*/ 150 w 153"/>
                <a:gd name="T53" fmla="*/ 19 h 167"/>
                <a:gd name="T54" fmla="*/ 147 w 153"/>
                <a:gd name="T55" fmla="*/ 16 h 167"/>
                <a:gd name="T56" fmla="*/ 144 w 153"/>
                <a:gd name="T57" fmla="*/ 14 h 167"/>
                <a:gd name="T58" fmla="*/ 141 w 153"/>
                <a:gd name="T59" fmla="*/ 14 h 167"/>
                <a:gd name="T60" fmla="*/ 137 w 153"/>
                <a:gd name="T61" fmla="*/ 14 h 167"/>
                <a:gd name="T62" fmla="*/ 133 w 153"/>
                <a:gd name="T63" fmla="*/ 13 h 167"/>
                <a:gd name="T64" fmla="*/ 127 w 153"/>
                <a:gd name="T65" fmla="*/ 13 h 167"/>
                <a:gd name="T66" fmla="*/ 89 w 153"/>
                <a:gd name="T67" fmla="*/ 13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53" h="167">
                  <a:moveTo>
                    <a:pt x="89" y="13"/>
                  </a:moveTo>
                  <a:lnTo>
                    <a:pt x="89" y="153"/>
                  </a:lnTo>
                  <a:lnTo>
                    <a:pt x="89" y="158"/>
                  </a:lnTo>
                  <a:lnTo>
                    <a:pt x="89" y="161"/>
                  </a:lnTo>
                  <a:lnTo>
                    <a:pt x="91" y="161"/>
                  </a:lnTo>
                  <a:lnTo>
                    <a:pt x="93" y="163"/>
                  </a:lnTo>
                  <a:lnTo>
                    <a:pt x="94" y="166"/>
                  </a:lnTo>
                  <a:lnTo>
                    <a:pt x="57" y="166"/>
                  </a:lnTo>
                  <a:lnTo>
                    <a:pt x="59" y="164"/>
                  </a:lnTo>
                  <a:lnTo>
                    <a:pt x="61" y="163"/>
                  </a:lnTo>
                  <a:lnTo>
                    <a:pt x="61" y="161"/>
                  </a:lnTo>
                  <a:lnTo>
                    <a:pt x="63" y="158"/>
                  </a:lnTo>
                  <a:lnTo>
                    <a:pt x="63" y="154"/>
                  </a:lnTo>
                  <a:lnTo>
                    <a:pt x="63" y="14"/>
                  </a:lnTo>
                  <a:lnTo>
                    <a:pt x="25" y="14"/>
                  </a:lnTo>
                  <a:lnTo>
                    <a:pt x="20" y="14"/>
                  </a:lnTo>
                  <a:lnTo>
                    <a:pt x="15" y="14"/>
                  </a:lnTo>
                  <a:lnTo>
                    <a:pt x="11" y="14"/>
                  </a:lnTo>
                  <a:lnTo>
                    <a:pt x="8" y="16"/>
                  </a:lnTo>
                  <a:lnTo>
                    <a:pt x="4" y="16"/>
                  </a:lnTo>
                  <a:lnTo>
                    <a:pt x="3" y="19"/>
                  </a:lnTo>
                  <a:lnTo>
                    <a:pt x="0" y="21"/>
                  </a:lnTo>
                  <a:lnTo>
                    <a:pt x="0" y="20"/>
                  </a:lnTo>
                  <a:lnTo>
                    <a:pt x="15" y="0"/>
                  </a:lnTo>
                  <a:lnTo>
                    <a:pt x="137" y="0"/>
                  </a:lnTo>
                  <a:lnTo>
                    <a:pt x="152" y="20"/>
                  </a:lnTo>
                  <a:lnTo>
                    <a:pt x="150" y="19"/>
                  </a:lnTo>
                  <a:lnTo>
                    <a:pt x="147" y="16"/>
                  </a:lnTo>
                  <a:lnTo>
                    <a:pt x="144" y="14"/>
                  </a:lnTo>
                  <a:lnTo>
                    <a:pt x="141" y="14"/>
                  </a:lnTo>
                  <a:lnTo>
                    <a:pt x="137" y="14"/>
                  </a:lnTo>
                  <a:lnTo>
                    <a:pt x="133" y="13"/>
                  </a:lnTo>
                  <a:lnTo>
                    <a:pt x="127" y="13"/>
                  </a:lnTo>
                  <a:lnTo>
                    <a:pt x="89" y="13"/>
                  </a:lnTo>
                </a:path>
              </a:pathLst>
            </a:custGeom>
            <a:solidFill>
              <a:schemeClr val="tx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8228" name="Freeform 36"/>
            <p:cNvSpPr>
              <a:spLocks/>
            </p:cNvSpPr>
            <p:nvPr/>
          </p:nvSpPr>
          <p:spPr bwMode="auto">
            <a:xfrm>
              <a:off x="1817" y="528"/>
              <a:ext cx="153" cy="167"/>
            </a:xfrm>
            <a:custGeom>
              <a:avLst/>
              <a:gdLst>
                <a:gd name="T0" fmla="*/ 88 w 153"/>
                <a:gd name="T1" fmla="*/ 13 h 167"/>
                <a:gd name="T2" fmla="*/ 88 w 153"/>
                <a:gd name="T3" fmla="*/ 153 h 167"/>
                <a:gd name="T4" fmla="*/ 88 w 153"/>
                <a:gd name="T5" fmla="*/ 158 h 167"/>
                <a:gd name="T6" fmla="*/ 89 w 153"/>
                <a:gd name="T7" fmla="*/ 161 h 167"/>
                <a:gd name="T8" fmla="*/ 90 w 153"/>
                <a:gd name="T9" fmla="*/ 161 h 167"/>
                <a:gd name="T10" fmla="*/ 93 w 153"/>
                <a:gd name="T11" fmla="*/ 163 h 167"/>
                <a:gd name="T12" fmla="*/ 95 w 153"/>
                <a:gd name="T13" fmla="*/ 166 h 167"/>
                <a:gd name="T14" fmla="*/ 58 w 153"/>
                <a:gd name="T15" fmla="*/ 166 h 167"/>
                <a:gd name="T16" fmla="*/ 60 w 153"/>
                <a:gd name="T17" fmla="*/ 164 h 167"/>
                <a:gd name="T18" fmla="*/ 61 w 153"/>
                <a:gd name="T19" fmla="*/ 163 h 167"/>
                <a:gd name="T20" fmla="*/ 62 w 153"/>
                <a:gd name="T21" fmla="*/ 161 h 167"/>
                <a:gd name="T22" fmla="*/ 63 w 153"/>
                <a:gd name="T23" fmla="*/ 158 h 167"/>
                <a:gd name="T24" fmla="*/ 63 w 153"/>
                <a:gd name="T25" fmla="*/ 154 h 167"/>
                <a:gd name="T26" fmla="*/ 63 w 153"/>
                <a:gd name="T27" fmla="*/ 14 h 167"/>
                <a:gd name="T28" fmla="*/ 24 w 153"/>
                <a:gd name="T29" fmla="*/ 14 h 167"/>
                <a:gd name="T30" fmla="*/ 19 w 153"/>
                <a:gd name="T31" fmla="*/ 14 h 167"/>
                <a:gd name="T32" fmla="*/ 15 w 153"/>
                <a:gd name="T33" fmla="*/ 14 h 167"/>
                <a:gd name="T34" fmla="*/ 10 w 153"/>
                <a:gd name="T35" fmla="*/ 14 h 167"/>
                <a:gd name="T36" fmla="*/ 9 w 153"/>
                <a:gd name="T37" fmla="*/ 16 h 167"/>
                <a:gd name="T38" fmla="*/ 4 w 153"/>
                <a:gd name="T39" fmla="*/ 16 h 167"/>
                <a:gd name="T40" fmla="*/ 2 w 153"/>
                <a:gd name="T41" fmla="*/ 19 h 167"/>
                <a:gd name="T42" fmla="*/ 0 w 153"/>
                <a:gd name="T43" fmla="*/ 21 h 167"/>
                <a:gd name="T44" fmla="*/ 0 w 153"/>
                <a:gd name="T45" fmla="*/ 20 h 167"/>
                <a:gd name="T46" fmla="*/ 13 w 153"/>
                <a:gd name="T47" fmla="*/ 0 h 167"/>
                <a:gd name="T48" fmla="*/ 137 w 153"/>
                <a:gd name="T49" fmla="*/ 0 h 167"/>
                <a:gd name="T50" fmla="*/ 152 w 153"/>
                <a:gd name="T51" fmla="*/ 20 h 167"/>
                <a:gd name="T52" fmla="*/ 150 w 153"/>
                <a:gd name="T53" fmla="*/ 19 h 167"/>
                <a:gd name="T54" fmla="*/ 147 w 153"/>
                <a:gd name="T55" fmla="*/ 16 h 167"/>
                <a:gd name="T56" fmla="*/ 144 w 153"/>
                <a:gd name="T57" fmla="*/ 14 h 167"/>
                <a:gd name="T58" fmla="*/ 142 w 153"/>
                <a:gd name="T59" fmla="*/ 14 h 167"/>
                <a:gd name="T60" fmla="*/ 138 w 153"/>
                <a:gd name="T61" fmla="*/ 14 h 167"/>
                <a:gd name="T62" fmla="*/ 134 w 153"/>
                <a:gd name="T63" fmla="*/ 13 h 167"/>
                <a:gd name="T64" fmla="*/ 127 w 153"/>
                <a:gd name="T65" fmla="*/ 13 h 167"/>
                <a:gd name="T66" fmla="*/ 88 w 153"/>
                <a:gd name="T67" fmla="*/ 13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53" h="167">
                  <a:moveTo>
                    <a:pt x="88" y="13"/>
                  </a:moveTo>
                  <a:lnTo>
                    <a:pt x="88" y="153"/>
                  </a:lnTo>
                  <a:lnTo>
                    <a:pt x="88" y="158"/>
                  </a:lnTo>
                  <a:lnTo>
                    <a:pt x="89" y="161"/>
                  </a:lnTo>
                  <a:lnTo>
                    <a:pt x="90" y="161"/>
                  </a:lnTo>
                  <a:lnTo>
                    <a:pt x="93" y="163"/>
                  </a:lnTo>
                  <a:lnTo>
                    <a:pt x="95" y="166"/>
                  </a:lnTo>
                  <a:lnTo>
                    <a:pt x="58" y="166"/>
                  </a:lnTo>
                  <a:lnTo>
                    <a:pt x="60" y="164"/>
                  </a:lnTo>
                  <a:lnTo>
                    <a:pt x="61" y="163"/>
                  </a:lnTo>
                  <a:lnTo>
                    <a:pt x="62" y="161"/>
                  </a:lnTo>
                  <a:lnTo>
                    <a:pt x="63" y="158"/>
                  </a:lnTo>
                  <a:lnTo>
                    <a:pt x="63" y="154"/>
                  </a:lnTo>
                  <a:lnTo>
                    <a:pt x="63" y="14"/>
                  </a:lnTo>
                  <a:lnTo>
                    <a:pt x="24" y="14"/>
                  </a:lnTo>
                  <a:lnTo>
                    <a:pt x="19" y="14"/>
                  </a:lnTo>
                  <a:lnTo>
                    <a:pt x="15" y="14"/>
                  </a:lnTo>
                  <a:lnTo>
                    <a:pt x="10" y="14"/>
                  </a:lnTo>
                  <a:lnTo>
                    <a:pt x="9" y="16"/>
                  </a:lnTo>
                  <a:lnTo>
                    <a:pt x="4" y="16"/>
                  </a:lnTo>
                  <a:lnTo>
                    <a:pt x="2" y="19"/>
                  </a:lnTo>
                  <a:lnTo>
                    <a:pt x="0" y="21"/>
                  </a:lnTo>
                  <a:lnTo>
                    <a:pt x="0" y="20"/>
                  </a:lnTo>
                  <a:lnTo>
                    <a:pt x="13" y="0"/>
                  </a:lnTo>
                  <a:lnTo>
                    <a:pt x="137" y="0"/>
                  </a:lnTo>
                  <a:lnTo>
                    <a:pt x="152" y="20"/>
                  </a:lnTo>
                  <a:lnTo>
                    <a:pt x="150" y="19"/>
                  </a:lnTo>
                  <a:lnTo>
                    <a:pt x="147" y="16"/>
                  </a:lnTo>
                  <a:lnTo>
                    <a:pt x="144" y="14"/>
                  </a:lnTo>
                  <a:lnTo>
                    <a:pt x="142" y="14"/>
                  </a:lnTo>
                  <a:lnTo>
                    <a:pt x="138" y="14"/>
                  </a:lnTo>
                  <a:lnTo>
                    <a:pt x="134" y="13"/>
                  </a:lnTo>
                  <a:lnTo>
                    <a:pt x="127" y="13"/>
                  </a:lnTo>
                  <a:lnTo>
                    <a:pt x="88" y="13"/>
                  </a:lnTo>
                </a:path>
              </a:pathLst>
            </a:custGeom>
            <a:solidFill>
              <a:schemeClr val="tx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8229" name="Freeform 37"/>
            <p:cNvSpPr>
              <a:spLocks/>
            </p:cNvSpPr>
            <p:nvPr/>
          </p:nvSpPr>
          <p:spPr bwMode="auto">
            <a:xfrm>
              <a:off x="1700" y="528"/>
              <a:ext cx="156" cy="167"/>
            </a:xfrm>
            <a:custGeom>
              <a:avLst/>
              <a:gdLst>
                <a:gd name="T0" fmla="*/ 105 w 156"/>
                <a:gd name="T1" fmla="*/ 114 h 167"/>
                <a:gd name="T2" fmla="*/ 42 w 156"/>
                <a:gd name="T3" fmla="*/ 114 h 167"/>
                <a:gd name="T4" fmla="*/ 47 w 156"/>
                <a:gd name="T5" fmla="*/ 104 h 167"/>
                <a:gd name="T6" fmla="*/ 101 w 156"/>
                <a:gd name="T7" fmla="*/ 104 h 167"/>
                <a:gd name="T8" fmla="*/ 73 w 156"/>
                <a:gd name="T9" fmla="*/ 38 h 167"/>
                <a:gd name="T10" fmla="*/ 47 w 156"/>
                <a:gd name="T11" fmla="*/ 104 h 167"/>
                <a:gd name="T12" fmla="*/ 42 w 156"/>
                <a:gd name="T13" fmla="*/ 114 h 167"/>
                <a:gd name="T14" fmla="*/ 24 w 156"/>
                <a:gd name="T15" fmla="*/ 154 h 167"/>
                <a:gd name="T16" fmla="*/ 23 w 156"/>
                <a:gd name="T17" fmla="*/ 158 h 167"/>
                <a:gd name="T18" fmla="*/ 24 w 156"/>
                <a:gd name="T19" fmla="*/ 161 h 167"/>
                <a:gd name="T20" fmla="*/ 24 w 156"/>
                <a:gd name="T21" fmla="*/ 163 h 167"/>
                <a:gd name="T22" fmla="*/ 26 w 156"/>
                <a:gd name="T23" fmla="*/ 164 h 167"/>
                <a:gd name="T24" fmla="*/ 27 w 156"/>
                <a:gd name="T25" fmla="*/ 166 h 167"/>
                <a:gd name="T26" fmla="*/ 0 w 156"/>
                <a:gd name="T27" fmla="*/ 166 h 167"/>
                <a:gd name="T28" fmla="*/ 2 w 156"/>
                <a:gd name="T29" fmla="*/ 164 h 167"/>
                <a:gd name="T30" fmla="*/ 6 w 156"/>
                <a:gd name="T31" fmla="*/ 163 h 167"/>
                <a:gd name="T32" fmla="*/ 8 w 156"/>
                <a:gd name="T33" fmla="*/ 161 h 167"/>
                <a:gd name="T34" fmla="*/ 10 w 156"/>
                <a:gd name="T35" fmla="*/ 158 h 167"/>
                <a:gd name="T36" fmla="*/ 13 w 156"/>
                <a:gd name="T37" fmla="*/ 154 h 167"/>
                <a:gd name="T38" fmla="*/ 77 w 156"/>
                <a:gd name="T39" fmla="*/ 0 h 167"/>
                <a:gd name="T40" fmla="*/ 142 w 156"/>
                <a:gd name="T41" fmla="*/ 154 h 167"/>
                <a:gd name="T42" fmla="*/ 145 w 156"/>
                <a:gd name="T43" fmla="*/ 158 h 167"/>
                <a:gd name="T44" fmla="*/ 148 w 156"/>
                <a:gd name="T45" fmla="*/ 161 h 167"/>
                <a:gd name="T46" fmla="*/ 151 w 156"/>
                <a:gd name="T47" fmla="*/ 162 h 167"/>
                <a:gd name="T48" fmla="*/ 152 w 156"/>
                <a:gd name="T49" fmla="*/ 164 h 167"/>
                <a:gd name="T50" fmla="*/ 155 w 156"/>
                <a:gd name="T51" fmla="*/ 166 h 167"/>
                <a:gd name="T52" fmla="*/ 130 w 156"/>
                <a:gd name="T53" fmla="*/ 166 h 167"/>
                <a:gd name="T54" fmla="*/ 118 w 156"/>
                <a:gd name="T55" fmla="*/ 166 h 167"/>
                <a:gd name="T56" fmla="*/ 120 w 156"/>
                <a:gd name="T57" fmla="*/ 164 h 167"/>
                <a:gd name="T58" fmla="*/ 121 w 156"/>
                <a:gd name="T59" fmla="*/ 162 h 167"/>
                <a:gd name="T60" fmla="*/ 121 w 156"/>
                <a:gd name="T61" fmla="*/ 161 h 167"/>
                <a:gd name="T62" fmla="*/ 121 w 156"/>
                <a:gd name="T63" fmla="*/ 158 h 167"/>
                <a:gd name="T64" fmla="*/ 121 w 156"/>
                <a:gd name="T65" fmla="*/ 154 h 167"/>
                <a:gd name="T66" fmla="*/ 105 w 156"/>
                <a:gd name="T67" fmla="*/ 114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56" h="167">
                  <a:moveTo>
                    <a:pt x="105" y="114"/>
                  </a:moveTo>
                  <a:lnTo>
                    <a:pt x="42" y="114"/>
                  </a:lnTo>
                  <a:lnTo>
                    <a:pt x="47" y="104"/>
                  </a:lnTo>
                  <a:lnTo>
                    <a:pt x="101" y="104"/>
                  </a:lnTo>
                  <a:lnTo>
                    <a:pt x="73" y="38"/>
                  </a:lnTo>
                  <a:lnTo>
                    <a:pt x="47" y="104"/>
                  </a:lnTo>
                  <a:lnTo>
                    <a:pt x="42" y="114"/>
                  </a:lnTo>
                  <a:lnTo>
                    <a:pt x="24" y="154"/>
                  </a:lnTo>
                  <a:lnTo>
                    <a:pt x="23" y="158"/>
                  </a:lnTo>
                  <a:lnTo>
                    <a:pt x="24" y="161"/>
                  </a:lnTo>
                  <a:lnTo>
                    <a:pt x="24" y="163"/>
                  </a:lnTo>
                  <a:lnTo>
                    <a:pt x="26" y="164"/>
                  </a:lnTo>
                  <a:lnTo>
                    <a:pt x="27" y="166"/>
                  </a:lnTo>
                  <a:lnTo>
                    <a:pt x="0" y="166"/>
                  </a:lnTo>
                  <a:lnTo>
                    <a:pt x="2" y="164"/>
                  </a:lnTo>
                  <a:lnTo>
                    <a:pt x="6" y="163"/>
                  </a:lnTo>
                  <a:lnTo>
                    <a:pt x="8" y="161"/>
                  </a:lnTo>
                  <a:lnTo>
                    <a:pt x="10" y="158"/>
                  </a:lnTo>
                  <a:lnTo>
                    <a:pt x="13" y="154"/>
                  </a:lnTo>
                  <a:lnTo>
                    <a:pt x="77" y="0"/>
                  </a:lnTo>
                  <a:lnTo>
                    <a:pt x="142" y="154"/>
                  </a:lnTo>
                  <a:lnTo>
                    <a:pt x="145" y="158"/>
                  </a:lnTo>
                  <a:lnTo>
                    <a:pt x="148" y="161"/>
                  </a:lnTo>
                  <a:lnTo>
                    <a:pt x="151" y="162"/>
                  </a:lnTo>
                  <a:lnTo>
                    <a:pt x="152" y="164"/>
                  </a:lnTo>
                  <a:lnTo>
                    <a:pt x="155" y="166"/>
                  </a:lnTo>
                  <a:lnTo>
                    <a:pt x="130" y="166"/>
                  </a:lnTo>
                  <a:lnTo>
                    <a:pt x="118" y="166"/>
                  </a:lnTo>
                  <a:lnTo>
                    <a:pt x="120" y="164"/>
                  </a:lnTo>
                  <a:lnTo>
                    <a:pt x="121" y="162"/>
                  </a:lnTo>
                  <a:lnTo>
                    <a:pt x="121" y="161"/>
                  </a:lnTo>
                  <a:lnTo>
                    <a:pt x="121" y="158"/>
                  </a:lnTo>
                  <a:lnTo>
                    <a:pt x="121" y="154"/>
                  </a:lnTo>
                  <a:lnTo>
                    <a:pt x="105" y="114"/>
                  </a:lnTo>
                </a:path>
              </a:pathLst>
            </a:custGeom>
            <a:solidFill>
              <a:schemeClr val="tx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8230" name="Freeform 38"/>
            <p:cNvSpPr>
              <a:spLocks/>
            </p:cNvSpPr>
            <p:nvPr/>
          </p:nvSpPr>
          <p:spPr bwMode="auto">
            <a:xfrm>
              <a:off x="975" y="530"/>
              <a:ext cx="117" cy="165"/>
            </a:xfrm>
            <a:custGeom>
              <a:avLst/>
              <a:gdLst>
                <a:gd name="T0" fmla="*/ 31 w 117"/>
                <a:gd name="T1" fmla="*/ 9 h 165"/>
                <a:gd name="T2" fmla="*/ 79 w 117"/>
                <a:gd name="T3" fmla="*/ 9 h 165"/>
                <a:gd name="T4" fmla="*/ 85 w 117"/>
                <a:gd name="T5" fmla="*/ 9 h 165"/>
                <a:gd name="T6" fmla="*/ 90 w 117"/>
                <a:gd name="T7" fmla="*/ 10 h 165"/>
                <a:gd name="T8" fmla="*/ 97 w 117"/>
                <a:gd name="T9" fmla="*/ 11 h 165"/>
                <a:gd name="T10" fmla="*/ 99 w 117"/>
                <a:gd name="T11" fmla="*/ 12 h 165"/>
                <a:gd name="T12" fmla="*/ 102 w 117"/>
                <a:gd name="T13" fmla="*/ 13 h 165"/>
                <a:gd name="T14" fmla="*/ 105 w 117"/>
                <a:gd name="T15" fmla="*/ 15 h 165"/>
                <a:gd name="T16" fmla="*/ 108 w 117"/>
                <a:gd name="T17" fmla="*/ 17 h 165"/>
                <a:gd name="T18" fmla="*/ 97 w 117"/>
                <a:gd name="T19" fmla="*/ 0 h 165"/>
                <a:gd name="T20" fmla="*/ 0 w 117"/>
                <a:gd name="T21" fmla="*/ 0 h 165"/>
                <a:gd name="T22" fmla="*/ 1 w 117"/>
                <a:gd name="T23" fmla="*/ 0 h 165"/>
                <a:gd name="T24" fmla="*/ 4 w 117"/>
                <a:gd name="T25" fmla="*/ 2 h 165"/>
                <a:gd name="T26" fmla="*/ 5 w 117"/>
                <a:gd name="T27" fmla="*/ 3 h 165"/>
                <a:gd name="T28" fmla="*/ 5 w 117"/>
                <a:gd name="T29" fmla="*/ 5 h 165"/>
                <a:gd name="T30" fmla="*/ 7 w 117"/>
                <a:gd name="T31" fmla="*/ 6 h 165"/>
                <a:gd name="T32" fmla="*/ 8 w 117"/>
                <a:gd name="T33" fmla="*/ 9 h 165"/>
                <a:gd name="T34" fmla="*/ 9 w 117"/>
                <a:gd name="T35" fmla="*/ 12 h 165"/>
                <a:gd name="T36" fmla="*/ 9 w 117"/>
                <a:gd name="T37" fmla="*/ 152 h 165"/>
                <a:gd name="T38" fmla="*/ 8 w 117"/>
                <a:gd name="T39" fmla="*/ 156 h 165"/>
                <a:gd name="T40" fmla="*/ 7 w 117"/>
                <a:gd name="T41" fmla="*/ 159 h 165"/>
                <a:gd name="T42" fmla="*/ 5 w 117"/>
                <a:gd name="T43" fmla="*/ 161 h 165"/>
                <a:gd name="T44" fmla="*/ 4 w 117"/>
                <a:gd name="T45" fmla="*/ 162 h 165"/>
                <a:gd name="T46" fmla="*/ 1 w 117"/>
                <a:gd name="T47" fmla="*/ 164 h 165"/>
                <a:gd name="T48" fmla="*/ 107 w 117"/>
                <a:gd name="T49" fmla="*/ 164 h 165"/>
                <a:gd name="T50" fmla="*/ 116 w 117"/>
                <a:gd name="T51" fmla="*/ 141 h 165"/>
                <a:gd name="T52" fmla="*/ 116 w 117"/>
                <a:gd name="T53" fmla="*/ 140 h 165"/>
                <a:gd name="T54" fmla="*/ 114 w 117"/>
                <a:gd name="T55" fmla="*/ 144 h 165"/>
                <a:gd name="T56" fmla="*/ 111 w 117"/>
                <a:gd name="T57" fmla="*/ 146 h 165"/>
                <a:gd name="T58" fmla="*/ 107 w 117"/>
                <a:gd name="T59" fmla="*/ 148 h 165"/>
                <a:gd name="T60" fmla="*/ 105 w 117"/>
                <a:gd name="T61" fmla="*/ 150 h 165"/>
                <a:gd name="T62" fmla="*/ 97 w 117"/>
                <a:gd name="T63" fmla="*/ 150 h 165"/>
                <a:gd name="T64" fmla="*/ 91 w 117"/>
                <a:gd name="T65" fmla="*/ 151 h 165"/>
                <a:gd name="T66" fmla="*/ 85 w 117"/>
                <a:gd name="T67" fmla="*/ 152 h 165"/>
                <a:gd name="T68" fmla="*/ 31 w 117"/>
                <a:gd name="T69" fmla="*/ 152 h 165"/>
                <a:gd name="T70" fmla="*/ 31 w 117"/>
                <a:gd name="T71" fmla="*/ 75 h 165"/>
                <a:gd name="T72" fmla="*/ 76 w 117"/>
                <a:gd name="T73" fmla="*/ 75 h 165"/>
                <a:gd name="T74" fmla="*/ 80 w 117"/>
                <a:gd name="T75" fmla="*/ 75 h 165"/>
                <a:gd name="T76" fmla="*/ 82 w 117"/>
                <a:gd name="T77" fmla="*/ 77 h 165"/>
                <a:gd name="T78" fmla="*/ 84 w 117"/>
                <a:gd name="T79" fmla="*/ 77 h 165"/>
                <a:gd name="T80" fmla="*/ 85 w 117"/>
                <a:gd name="T81" fmla="*/ 79 h 165"/>
                <a:gd name="T82" fmla="*/ 87 w 117"/>
                <a:gd name="T83" fmla="*/ 81 h 165"/>
                <a:gd name="T84" fmla="*/ 93 w 117"/>
                <a:gd name="T85" fmla="*/ 64 h 165"/>
                <a:gd name="T86" fmla="*/ 91 w 117"/>
                <a:gd name="T87" fmla="*/ 65 h 165"/>
                <a:gd name="T88" fmla="*/ 89 w 117"/>
                <a:gd name="T89" fmla="*/ 65 h 165"/>
                <a:gd name="T90" fmla="*/ 88 w 117"/>
                <a:gd name="T91" fmla="*/ 66 h 165"/>
                <a:gd name="T92" fmla="*/ 85 w 117"/>
                <a:gd name="T93" fmla="*/ 67 h 165"/>
                <a:gd name="T94" fmla="*/ 80 w 117"/>
                <a:gd name="T95" fmla="*/ 67 h 165"/>
                <a:gd name="T96" fmla="*/ 31 w 117"/>
                <a:gd name="T97" fmla="*/ 67 h 165"/>
                <a:gd name="T98" fmla="*/ 31 w 117"/>
                <a:gd name="T99" fmla="*/ 9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17" h="165">
                  <a:moveTo>
                    <a:pt x="31" y="9"/>
                  </a:moveTo>
                  <a:lnTo>
                    <a:pt x="79" y="9"/>
                  </a:lnTo>
                  <a:lnTo>
                    <a:pt x="85" y="9"/>
                  </a:lnTo>
                  <a:lnTo>
                    <a:pt x="90" y="10"/>
                  </a:lnTo>
                  <a:lnTo>
                    <a:pt x="97" y="11"/>
                  </a:lnTo>
                  <a:lnTo>
                    <a:pt x="99" y="12"/>
                  </a:lnTo>
                  <a:lnTo>
                    <a:pt x="102" y="13"/>
                  </a:lnTo>
                  <a:lnTo>
                    <a:pt x="105" y="15"/>
                  </a:lnTo>
                  <a:lnTo>
                    <a:pt x="108" y="17"/>
                  </a:lnTo>
                  <a:lnTo>
                    <a:pt x="97" y="0"/>
                  </a:lnTo>
                  <a:lnTo>
                    <a:pt x="0" y="0"/>
                  </a:lnTo>
                  <a:lnTo>
                    <a:pt x="1" y="0"/>
                  </a:lnTo>
                  <a:lnTo>
                    <a:pt x="4" y="2"/>
                  </a:lnTo>
                  <a:lnTo>
                    <a:pt x="5" y="3"/>
                  </a:lnTo>
                  <a:lnTo>
                    <a:pt x="5" y="5"/>
                  </a:lnTo>
                  <a:lnTo>
                    <a:pt x="7" y="6"/>
                  </a:lnTo>
                  <a:lnTo>
                    <a:pt x="8" y="9"/>
                  </a:lnTo>
                  <a:lnTo>
                    <a:pt x="9" y="12"/>
                  </a:lnTo>
                  <a:lnTo>
                    <a:pt x="9" y="152"/>
                  </a:lnTo>
                  <a:lnTo>
                    <a:pt x="8" y="156"/>
                  </a:lnTo>
                  <a:lnTo>
                    <a:pt x="7" y="159"/>
                  </a:lnTo>
                  <a:lnTo>
                    <a:pt x="5" y="161"/>
                  </a:lnTo>
                  <a:lnTo>
                    <a:pt x="4" y="162"/>
                  </a:lnTo>
                  <a:lnTo>
                    <a:pt x="1" y="164"/>
                  </a:lnTo>
                  <a:lnTo>
                    <a:pt x="107" y="164"/>
                  </a:lnTo>
                  <a:lnTo>
                    <a:pt x="116" y="141"/>
                  </a:lnTo>
                  <a:lnTo>
                    <a:pt x="116" y="140"/>
                  </a:lnTo>
                  <a:lnTo>
                    <a:pt x="114" y="144"/>
                  </a:lnTo>
                  <a:lnTo>
                    <a:pt x="111" y="146"/>
                  </a:lnTo>
                  <a:lnTo>
                    <a:pt x="107" y="148"/>
                  </a:lnTo>
                  <a:lnTo>
                    <a:pt x="105" y="150"/>
                  </a:lnTo>
                  <a:lnTo>
                    <a:pt x="97" y="150"/>
                  </a:lnTo>
                  <a:lnTo>
                    <a:pt x="91" y="151"/>
                  </a:lnTo>
                  <a:lnTo>
                    <a:pt x="85" y="152"/>
                  </a:lnTo>
                  <a:lnTo>
                    <a:pt x="31" y="152"/>
                  </a:lnTo>
                  <a:lnTo>
                    <a:pt x="31" y="75"/>
                  </a:lnTo>
                  <a:lnTo>
                    <a:pt x="76" y="75"/>
                  </a:lnTo>
                  <a:lnTo>
                    <a:pt x="80" y="75"/>
                  </a:lnTo>
                  <a:lnTo>
                    <a:pt x="82" y="77"/>
                  </a:lnTo>
                  <a:lnTo>
                    <a:pt x="84" y="77"/>
                  </a:lnTo>
                  <a:lnTo>
                    <a:pt x="85" y="79"/>
                  </a:lnTo>
                  <a:lnTo>
                    <a:pt x="87" y="81"/>
                  </a:lnTo>
                  <a:lnTo>
                    <a:pt x="93" y="64"/>
                  </a:lnTo>
                  <a:lnTo>
                    <a:pt x="91" y="65"/>
                  </a:lnTo>
                  <a:lnTo>
                    <a:pt x="89" y="65"/>
                  </a:lnTo>
                  <a:lnTo>
                    <a:pt x="88" y="66"/>
                  </a:lnTo>
                  <a:lnTo>
                    <a:pt x="85" y="67"/>
                  </a:lnTo>
                  <a:lnTo>
                    <a:pt x="80" y="67"/>
                  </a:lnTo>
                  <a:lnTo>
                    <a:pt x="31" y="67"/>
                  </a:lnTo>
                  <a:lnTo>
                    <a:pt x="31" y="9"/>
                  </a:lnTo>
                </a:path>
              </a:pathLst>
            </a:custGeom>
            <a:solidFill>
              <a:schemeClr val="tx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8231" name="Freeform 39"/>
            <p:cNvSpPr>
              <a:spLocks/>
            </p:cNvSpPr>
            <p:nvPr/>
          </p:nvSpPr>
          <p:spPr bwMode="auto">
            <a:xfrm>
              <a:off x="1976" y="530"/>
              <a:ext cx="119" cy="165"/>
            </a:xfrm>
            <a:custGeom>
              <a:avLst/>
              <a:gdLst>
                <a:gd name="T0" fmla="*/ 32 w 119"/>
                <a:gd name="T1" fmla="*/ 9 h 165"/>
                <a:gd name="T2" fmla="*/ 79 w 119"/>
                <a:gd name="T3" fmla="*/ 9 h 165"/>
                <a:gd name="T4" fmla="*/ 86 w 119"/>
                <a:gd name="T5" fmla="*/ 9 h 165"/>
                <a:gd name="T6" fmla="*/ 90 w 119"/>
                <a:gd name="T7" fmla="*/ 10 h 165"/>
                <a:gd name="T8" fmla="*/ 96 w 119"/>
                <a:gd name="T9" fmla="*/ 11 h 165"/>
                <a:gd name="T10" fmla="*/ 100 w 119"/>
                <a:gd name="T11" fmla="*/ 12 h 165"/>
                <a:gd name="T12" fmla="*/ 102 w 119"/>
                <a:gd name="T13" fmla="*/ 13 h 165"/>
                <a:gd name="T14" fmla="*/ 105 w 119"/>
                <a:gd name="T15" fmla="*/ 15 h 165"/>
                <a:gd name="T16" fmla="*/ 108 w 119"/>
                <a:gd name="T17" fmla="*/ 17 h 165"/>
                <a:gd name="T18" fmla="*/ 97 w 119"/>
                <a:gd name="T19" fmla="*/ 0 h 165"/>
                <a:gd name="T20" fmla="*/ 0 w 119"/>
                <a:gd name="T21" fmla="*/ 0 h 165"/>
                <a:gd name="T22" fmla="*/ 1 w 119"/>
                <a:gd name="T23" fmla="*/ 0 h 165"/>
                <a:gd name="T24" fmla="*/ 2 w 119"/>
                <a:gd name="T25" fmla="*/ 2 h 165"/>
                <a:gd name="T26" fmla="*/ 5 w 119"/>
                <a:gd name="T27" fmla="*/ 3 h 165"/>
                <a:gd name="T28" fmla="*/ 7 w 119"/>
                <a:gd name="T29" fmla="*/ 5 h 165"/>
                <a:gd name="T30" fmla="*/ 7 w 119"/>
                <a:gd name="T31" fmla="*/ 6 h 165"/>
                <a:gd name="T32" fmla="*/ 9 w 119"/>
                <a:gd name="T33" fmla="*/ 9 h 165"/>
                <a:gd name="T34" fmla="*/ 9 w 119"/>
                <a:gd name="T35" fmla="*/ 12 h 165"/>
                <a:gd name="T36" fmla="*/ 9 w 119"/>
                <a:gd name="T37" fmla="*/ 152 h 165"/>
                <a:gd name="T38" fmla="*/ 9 w 119"/>
                <a:gd name="T39" fmla="*/ 156 h 165"/>
                <a:gd name="T40" fmla="*/ 7 w 119"/>
                <a:gd name="T41" fmla="*/ 159 h 165"/>
                <a:gd name="T42" fmla="*/ 5 w 119"/>
                <a:gd name="T43" fmla="*/ 161 h 165"/>
                <a:gd name="T44" fmla="*/ 2 w 119"/>
                <a:gd name="T45" fmla="*/ 162 h 165"/>
                <a:gd name="T46" fmla="*/ 0 w 119"/>
                <a:gd name="T47" fmla="*/ 164 h 165"/>
                <a:gd name="T48" fmla="*/ 108 w 119"/>
                <a:gd name="T49" fmla="*/ 164 h 165"/>
                <a:gd name="T50" fmla="*/ 118 w 119"/>
                <a:gd name="T51" fmla="*/ 141 h 165"/>
                <a:gd name="T52" fmla="*/ 118 w 119"/>
                <a:gd name="T53" fmla="*/ 140 h 165"/>
                <a:gd name="T54" fmla="*/ 112 w 119"/>
                <a:gd name="T55" fmla="*/ 144 h 165"/>
                <a:gd name="T56" fmla="*/ 110 w 119"/>
                <a:gd name="T57" fmla="*/ 146 h 165"/>
                <a:gd name="T58" fmla="*/ 108 w 119"/>
                <a:gd name="T59" fmla="*/ 148 h 165"/>
                <a:gd name="T60" fmla="*/ 104 w 119"/>
                <a:gd name="T61" fmla="*/ 150 h 165"/>
                <a:gd name="T62" fmla="*/ 97 w 119"/>
                <a:gd name="T63" fmla="*/ 150 h 165"/>
                <a:gd name="T64" fmla="*/ 92 w 119"/>
                <a:gd name="T65" fmla="*/ 151 h 165"/>
                <a:gd name="T66" fmla="*/ 85 w 119"/>
                <a:gd name="T67" fmla="*/ 152 h 165"/>
                <a:gd name="T68" fmla="*/ 32 w 119"/>
                <a:gd name="T69" fmla="*/ 152 h 165"/>
                <a:gd name="T70" fmla="*/ 32 w 119"/>
                <a:gd name="T71" fmla="*/ 75 h 165"/>
                <a:gd name="T72" fmla="*/ 77 w 119"/>
                <a:gd name="T73" fmla="*/ 75 h 165"/>
                <a:gd name="T74" fmla="*/ 79 w 119"/>
                <a:gd name="T75" fmla="*/ 75 h 165"/>
                <a:gd name="T76" fmla="*/ 81 w 119"/>
                <a:gd name="T77" fmla="*/ 77 h 165"/>
                <a:gd name="T78" fmla="*/ 83 w 119"/>
                <a:gd name="T79" fmla="*/ 77 h 165"/>
                <a:gd name="T80" fmla="*/ 85 w 119"/>
                <a:gd name="T81" fmla="*/ 79 h 165"/>
                <a:gd name="T82" fmla="*/ 86 w 119"/>
                <a:gd name="T83" fmla="*/ 81 h 165"/>
                <a:gd name="T84" fmla="*/ 93 w 119"/>
                <a:gd name="T85" fmla="*/ 64 h 165"/>
                <a:gd name="T86" fmla="*/ 92 w 119"/>
                <a:gd name="T87" fmla="*/ 65 h 165"/>
                <a:gd name="T88" fmla="*/ 89 w 119"/>
                <a:gd name="T89" fmla="*/ 65 h 165"/>
                <a:gd name="T90" fmla="*/ 89 w 119"/>
                <a:gd name="T91" fmla="*/ 66 h 165"/>
                <a:gd name="T92" fmla="*/ 85 w 119"/>
                <a:gd name="T93" fmla="*/ 67 h 165"/>
                <a:gd name="T94" fmla="*/ 79 w 119"/>
                <a:gd name="T95" fmla="*/ 67 h 165"/>
                <a:gd name="T96" fmla="*/ 32 w 119"/>
                <a:gd name="T97" fmla="*/ 67 h 165"/>
                <a:gd name="T98" fmla="*/ 32 w 119"/>
                <a:gd name="T99" fmla="*/ 9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19" h="165">
                  <a:moveTo>
                    <a:pt x="32" y="9"/>
                  </a:moveTo>
                  <a:lnTo>
                    <a:pt x="79" y="9"/>
                  </a:lnTo>
                  <a:lnTo>
                    <a:pt x="86" y="9"/>
                  </a:lnTo>
                  <a:lnTo>
                    <a:pt x="90" y="10"/>
                  </a:lnTo>
                  <a:lnTo>
                    <a:pt x="96" y="11"/>
                  </a:lnTo>
                  <a:lnTo>
                    <a:pt x="100" y="12"/>
                  </a:lnTo>
                  <a:lnTo>
                    <a:pt x="102" y="13"/>
                  </a:lnTo>
                  <a:lnTo>
                    <a:pt x="105" y="15"/>
                  </a:lnTo>
                  <a:lnTo>
                    <a:pt x="108" y="17"/>
                  </a:lnTo>
                  <a:lnTo>
                    <a:pt x="97" y="0"/>
                  </a:lnTo>
                  <a:lnTo>
                    <a:pt x="0" y="0"/>
                  </a:lnTo>
                  <a:lnTo>
                    <a:pt x="1" y="0"/>
                  </a:lnTo>
                  <a:lnTo>
                    <a:pt x="2" y="2"/>
                  </a:lnTo>
                  <a:lnTo>
                    <a:pt x="5" y="3"/>
                  </a:lnTo>
                  <a:lnTo>
                    <a:pt x="7" y="5"/>
                  </a:lnTo>
                  <a:lnTo>
                    <a:pt x="7" y="6"/>
                  </a:lnTo>
                  <a:lnTo>
                    <a:pt x="9" y="9"/>
                  </a:lnTo>
                  <a:lnTo>
                    <a:pt x="9" y="12"/>
                  </a:lnTo>
                  <a:lnTo>
                    <a:pt x="9" y="152"/>
                  </a:lnTo>
                  <a:lnTo>
                    <a:pt x="9" y="156"/>
                  </a:lnTo>
                  <a:lnTo>
                    <a:pt x="7" y="159"/>
                  </a:lnTo>
                  <a:lnTo>
                    <a:pt x="5" y="161"/>
                  </a:lnTo>
                  <a:lnTo>
                    <a:pt x="2" y="162"/>
                  </a:lnTo>
                  <a:lnTo>
                    <a:pt x="0" y="164"/>
                  </a:lnTo>
                  <a:lnTo>
                    <a:pt x="108" y="164"/>
                  </a:lnTo>
                  <a:lnTo>
                    <a:pt x="118" y="141"/>
                  </a:lnTo>
                  <a:lnTo>
                    <a:pt x="118" y="140"/>
                  </a:lnTo>
                  <a:lnTo>
                    <a:pt x="112" y="144"/>
                  </a:lnTo>
                  <a:lnTo>
                    <a:pt x="110" y="146"/>
                  </a:lnTo>
                  <a:lnTo>
                    <a:pt x="108" y="148"/>
                  </a:lnTo>
                  <a:lnTo>
                    <a:pt x="104" y="150"/>
                  </a:lnTo>
                  <a:lnTo>
                    <a:pt x="97" y="150"/>
                  </a:lnTo>
                  <a:lnTo>
                    <a:pt x="92" y="151"/>
                  </a:lnTo>
                  <a:lnTo>
                    <a:pt x="85" y="152"/>
                  </a:lnTo>
                  <a:lnTo>
                    <a:pt x="32" y="152"/>
                  </a:lnTo>
                  <a:lnTo>
                    <a:pt x="32" y="75"/>
                  </a:lnTo>
                  <a:lnTo>
                    <a:pt x="77" y="75"/>
                  </a:lnTo>
                  <a:lnTo>
                    <a:pt x="79" y="75"/>
                  </a:lnTo>
                  <a:lnTo>
                    <a:pt x="81" y="77"/>
                  </a:lnTo>
                  <a:lnTo>
                    <a:pt x="83" y="77"/>
                  </a:lnTo>
                  <a:lnTo>
                    <a:pt x="85" y="79"/>
                  </a:lnTo>
                  <a:lnTo>
                    <a:pt x="86" y="81"/>
                  </a:lnTo>
                  <a:lnTo>
                    <a:pt x="93" y="64"/>
                  </a:lnTo>
                  <a:lnTo>
                    <a:pt x="92" y="65"/>
                  </a:lnTo>
                  <a:lnTo>
                    <a:pt x="89" y="65"/>
                  </a:lnTo>
                  <a:lnTo>
                    <a:pt x="89" y="66"/>
                  </a:lnTo>
                  <a:lnTo>
                    <a:pt x="85" y="67"/>
                  </a:lnTo>
                  <a:lnTo>
                    <a:pt x="79" y="67"/>
                  </a:lnTo>
                  <a:lnTo>
                    <a:pt x="32" y="67"/>
                  </a:lnTo>
                  <a:lnTo>
                    <a:pt x="32" y="9"/>
                  </a:lnTo>
                </a:path>
              </a:pathLst>
            </a:custGeom>
            <a:solidFill>
              <a:schemeClr val="tx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8232" name="Freeform 40"/>
            <p:cNvSpPr>
              <a:spLocks/>
            </p:cNvSpPr>
            <p:nvPr/>
          </p:nvSpPr>
          <p:spPr bwMode="auto">
            <a:xfrm>
              <a:off x="1466" y="483"/>
              <a:ext cx="126" cy="214"/>
            </a:xfrm>
            <a:custGeom>
              <a:avLst/>
              <a:gdLst>
                <a:gd name="T0" fmla="*/ 7 w 126"/>
                <a:gd name="T1" fmla="*/ 168 h 214"/>
                <a:gd name="T2" fmla="*/ 15 w 126"/>
                <a:gd name="T3" fmla="*/ 180 h 214"/>
                <a:gd name="T4" fmla="*/ 29 w 126"/>
                <a:gd name="T5" fmla="*/ 192 h 214"/>
                <a:gd name="T6" fmla="*/ 47 w 126"/>
                <a:gd name="T7" fmla="*/ 199 h 214"/>
                <a:gd name="T8" fmla="*/ 73 w 126"/>
                <a:gd name="T9" fmla="*/ 198 h 214"/>
                <a:gd name="T10" fmla="*/ 91 w 126"/>
                <a:gd name="T11" fmla="*/ 189 h 214"/>
                <a:gd name="T12" fmla="*/ 98 w 126"/>
                <a:gd name="T13" fmla="*/ 176 h 214"/>
                <a:gd name="T14" fmla="*/ 100 w 126"/>
                <a:gd name="T15" fmla="*/ 163 h 214"/>
                <a:gd name="T16" fmla="*/ 99 w 126"/>
                <a:gd name="T17" fmla="*/ 151 h 214"/>
                <a:gd name="T18" fmla="*/ 94 w 126"/>
                <a:gd name="T19" fmla="*/ 139 h 214"/>
                <a:gd name="T20" fmla="*/ 73 w 126"/>
                <a:gd name="T21" fmla="*/ 123 h 214"/>
                <a:gd name="T22" fmla="*/ 50 w 126"/>
                <a:gd name="T23" fmla="*/ 111 h 214"/>
                <a:gd name="T24" fmla="*/ 23 w 126"/>
                <a:gd name="T25" fmla="*/ 93 h 214"/>
                <a:gd name="T26" fmla="*/ 9 w 126"/>
                <a:gd name="T27" fmla="*/ 81 h 214"/>
                <a:gd name="T28" fmla="*/ 1 w 126"/>
                <a:gd name="T29" fmla="*/ 62 h 214"/>
                <a:gd name="T30" fmla="*/ 3 w 126"/>
                <a:gd name="T31" fmla="*/ 39 h 214"/>
                <a:gd name="T32" fmla="*/ 12 w 126"/>
                <a:gd name="T33" fmla="*/ 22 h 214"/>
                <a:gd name="T34" fmla="*/ 29 w 126"/>
                <a:gd name="T35" fmla="*/ 9 h 214"/>
                <a:gd name="T36" fmla="*/ 48 w 126"/>
                <a:gd name="T37" fmla="*/ 2 h 214"/>
                <a:gd name="T38" fmla="*/ 64 w 126"/>
                <a:gd name="T39" fmla="*/ 0 h 214"/>
                <a:gd name="T40" fmla="*/ 84 w 126"/>
                <a:gd name="T41" fmla="*/ 4 h 214"/>
                <a:gd name="T42" fmla="*/ 108 w 126"/>
                <a:gd name="T43" fmla="*/ 17 h 214"/>
                <a:gd name="T44" fmla="*/ 94 w 126"/>
                <a:gd name="T45" fmla="*/ 26 h 214"/>
                <a:gd name="T46" fmla="*/ 71 w 126"/>
                <a:gd name="T47" fmla="*/ 14 h 214"/>
                <a:gd name="T48" fmla="*/ 53 w 126"/>
                <a:gd name="T49" fmla="*/ 11 h 214"/>
                <a:gd name="T50" fmla="*/ 40 w 126"/>
                <a:gd name="T51" fmla="*/ 14 h 214"/>
                <a:gd name="T52" fmla="*/ 29 w 126"/>
                <a:gd name="T53" fmla="*/ 20 h 214"/>
                <a:gd name="T54" fmla="*/ 23 w 126"/>
                <a:gd name="T55" fmla="*/ 34 h 214"/>
                <a:gd name="T56" fmla="*/ 23 w 126"/>
                <a:gd name="T57" fmla="*/ 53 h 214"/>
                <a:gd name="T58" fmla="*/ 32 w 126"/>
                <a:gd name="T59" fmla="*/ 67 h 214"/>
                <a:gd name="T60" fmla="*/ 58 w 126"/>
                <a:gd name="T61" fmla="*/ 84 h 214"/>
                <a:gd name="T62" fmla="*/ 87 w 126"/>
                <a:gd name="T63" fmla="*/ 100 h 214"/>
                <a:gd name="T64" fmla="*/ 108 w 126"/>
                <a:gd name="T65" fmla="*/ 116 h 214"/>
                <a:gd name="T66" fmla="*/ 120 w 126"/>
                <a:gd name="T67" fmla="*/ 132 h 214"/>
                <a:gd name="T68" fmla="*/ 125 w 126"/>
                <a:gd name="T69" fmla="*/ 148 h 214"/>
                <a:gd name="T70" fmla="*/ 124 w 126"/>
                <a:gd name="T71" fmla="*/ 165 h 214"/>
                <a:gd name="T72" fmla="*/ 117 w 126"/>
                <a:gd name="T73" fmla="*/ 181 h 214"/>
                <a:gd name="T74" fmla="*/ 101 w 126"/>
                <a:gd name="T75" fmla="*/ 199 h 214"/>
                <a:gd name="T76" fmla="*/ 83 w 126"/>
                <a:gd name="T77" fmla="*/ 208 h 214"/>
                <a:gd name="T78" fmla="*/ 64 w 126"/>
                <a:gd name="T79" fmla="*/ 213 h 214"/>
                <a:gd name="T80" fmla="*/ 42 w 126"/>
                <a:gd name="T81" fmla="*/ 212 h 214"/>
                <a:gd name="T82" fmla="*/ 23 w 126"/>
                <a:gd name="T83" fmla="*/ 206 h 214"/>
                <a:gd name="T84" fmla="*/ 8 w 126"/>
                <a:gd name="T85" fmla="*/ 197 h 214"/>
                <a:gd name="T86" fmla="*/ 0 w 126"/>
                <a:gd name="T87" fmla="*/ 156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6" h="214">
                  <a:moveTo>
                    <a:pt x="0" y="156"/>
                  </a:moveTo>
                  <a:lnTo>
                    <a:pt x="3" y="161"/>
                  </a:lnTo>
                  <a:lnTo>
                    <a:pt x="7" y="168"/>
                  </a:lnTo>
                  <a:lnTo>
                    <a:pt x="9" y="173"/>
                  </a:lnTo>
                  <a:lnTo>
                    <a:pt x="12" y="176"/>
                  </a:lnTo>
                  <a:lnTo>
                    <a:pt x="15" y="180"/>
                  </a:lnTo>
                  <a:lnTo>
                    <a:pt x="19" y="184"/>
                  </a:lnTo>
                  <a:lnTo>
                    <a:pt x="23" y="189"/>
                  </a:lnTo>
                  <a:lnTo>
                    <a:pt x="29" y="192"/>
                  </a:lnTo>
                  <a:lnTo>
                    <a:pt x="33" y="195"/>
                  </a:lnTo>
                  <a:lnTo>
                    <a:pt x="40" y="197"/>
                  </a:lnTo>
                  <a:lnTo>
                    <a:pt x="47" y="199"/>
                  </a:lnTo>
                  <a:lnTo>
                    <a:pt x="56" y="201"/>
                  </a:lnTo>
                  <a:lnTo>
                    <a:pt x="63" y="200"/>
                  </a:lnTo>
                  <a:lnTo>
                    <a:pt x="73" y="198"/>
                  </a:lnTo>
                  <a:lnTo>
                    <a:pt x="82" y="196"/>
                  </a:lnTo>
                  <a:lnTo>
                    <a:pt x="87" y="193"/>
                  </a:lnTo>
                  <a:lnTo>
                    <a:pt x="91" y="189"/>
                  </a:lnTo>
                  <a:lnTo>
                    <a:pt x="94" y="184"/>
                  </a:lnTo>
                  <a:lnTo>
                    <a:pt x="96" y="180"/>
                  </a:lnTo>
                  <a:lnTo>
                    <a:pt x="98" y="176"/>
                  </a:lnTo>
                  <a:lnTo>
                    <a:pt x="100" y="173"/>
                  </a:lnTo>
                  <a:lnTo>
                    <a:pt x="100" y="168"/>
                  </a:lnTo>
                  <a:lnTo>
                    <a:pt x="100" y="163"/>
                  </a:lnTo>
                  <a:lnTo>
                    <a:pt x="100" y="159"/>
                  </a:lnTo>
                  <a:lnTo>
                    <a:pt x="100" y="155"/>
                  </a:lnTo>
                  <a:lnTo>
                    <a:pt x="99" y="151"/>
                  </a:lnTo>
                  <a:lnTo>
                    <a:pt x="98" y="147"/>
                  </a:lnTo>
                  <a:lnTo>
                    <a:pt x="95" y="144"/>
                  </a:lnTo>
                  <a:lnTo>
                    <a:pt x="94" y="139"/>
                  </a:lnTo>
                  <a:lnTo>
                    <a:pt x="87" y="133"/>
                  </a:lnTo>
                  <a:lnTo>
                    <a:pt x="80" y="127"/>
                  </a:lnTo>
                  <a:lnTo>
                    <a:pt x="73" y="123"/>
                  </a:lnTo>
                  <a:lnTo>
                    <a:pt x="64" y="119"/>
                  </a:lnTo>
                  <a:lnTo>
                    <a:pt x="56" y="116"/>
                  </a:lnTo>
                  <a:lnTo>
                    <a:pt x="50" y="111"/>
                  </a:lnTo>
                  <a:lnTo>
                    <a:pt x="42" y="107"/>
                  </a:lnTo>
                  <a:lnTo>
                    <a:pt x="31" y="100"/>
                  </a:lnTo>
                  <a:lnTo>
                    <a:pt x="23" y="93"/>
                  </a:lnTo>
                  <a:lnTo>
                    <a:pt x="16" y="89"/>
                  </a:lnTo>
                  <a:lnTo>
                    <a:pt x="12" y="86"/>
                  </a:lnTo>
                  <a:lnTo>
                    <a:pt x="9" y="81"/>
                  </a:lnTo>
                  <a:lnTo>
                    <a:pt x="5" y="75"/>
                  </a:lnTo>
                  <a:lnTo>
                    <a:pt x="3" y="70"/>
                  </a:lnTo>
                  <a:lnTo>
                    <a:pt x="1" y="62"/>
                  </a:lnTo>
                  <a:lnTo>
                    <a:pt x="0" y="53"/>
                  </a:lnTo>
                  <a:lnTo>
                    <a:pt x="1" y="48"/>
                  </a:lnTo>
                  <a:lnTo>
                    <a:pt x="3" y="39"/>
                  </a:lnTo>
                  <a:lnTo>
                    <a:pt x="5" y="32"/>
                  </a:lnTo>
                  <a:lnTo>
                    <a:pt x="8" y="26"/>
                  </a:lnTo>
                  <a:lnTo>
                    <a:pt x="12" y="22"/>
                  </a:lnTo>
                  <a:lnTo>
                    <a:pt x="16" y="17"/>
                  </a:lnTo>
                  <a:lnTo>
                    <a:pt x="22" y="14"/>
                  </a:lnTo>
                  <a:lnTo>
                    <a:pt x="29" y="9"/>
                  </a:lnTo>
                  <a:lnTo>
                    <a:pt x="34" y="6"/>
                  </a:lnTo>
                  <a:lnTo>
                    <a:pt x="41" y="3"/>
                  </a:lnTo>
                  <a:lnTo>
                    <a:pt x="48" y="2"/>
                  </a:lnTo>
                  <a:lnTo>
                    <a:pt x="53" y="2"/>
                  </a:lnTo>
                  <a:lnTo>
                    <a:pt x="58" y="0"/>
                  </a:lnTo>
                  <a:lnTo>
                    <a:pt x="64" y="0"/>
                  </a:lnTo>
                  <a:lnTo>
                    <a:pt x="71" y="2"/>
                  </a:lnTo>
                  <a:lnTo>
                    <a:pt x="77" y="3"/>
                  </a:lnTo>
                  <a:lnTo>
                    <a:pt x="84" y="4"/>
                  </a:lnTo>
                  <a:lnTo>
                    <a:pt x="94" y="7"/>
                  </a:lnTo>
                  <a:lnTo>
                    <a:pt x="100" y="12"/>
                  </a:lnTo>
                  <a:lnTo>
                    <a:pt x="108" y="17"/>
                  </a:lnTo>
                  <a:lnTo>
                    <a:pt x="108" y="44"/>
                  </a:lnTo>
                  <a:lnTo>
                    <a:pt x="101" y="35"/>
                  </a:lnTo>
                  <a:lnTo>
                    <a:pt x="94" y="26"/>
                  </a:lnTo>
                  <a:lnTo>
                    <a:pt x="85" y="20"/>
                  </a:lnTo>
                  <a:lnTo>
                    <a:pt x="77" y="17"/>
                  </a:lnTo>
                  <a:lnTo>
                    <a:pt x="71" y="14"/>
                  </a:lnTo>
                  <a:lnTo>
                    <a:pt x="63" y="12"/>
                  </a:lnTo>
                  <a:lnTo>
                    <a:pt x="56" y="11"/>
                  </a:lnTo>
                  <a:lnTo>
                    <a:pt x="53" y="11"/>
                  </a:lnTo>
                  <a:lnTo>
                    <a:pt x="50" y="12"/>
                  </a:lnTo>
                  <a:lnTo>
                    <a:pt x="44" y="12"/>
                  </a:lnTo>
                  <a:lnTo>
                    <a:pt x="40" y="14"/>
                  </a:lnTo>
                  <a:lnTo>
                    <a:pt x="35" y="17"/>
                  </a:lnTo>
                  <a:lnTo>
                    <a:pt x="32" y="18"/>
                  </a:lnTo>
                  <a:lnTo>
                    <a:pt x="29" y="20"/>
                  </a:lnTo>
                  <a:lnTo>
                    <a:pt x="27" y="23"/>
                  </a:lnTo>
                  <a:lnTo>
                    <a:pt x="24" y="28"/>
                  </a:lnTo>
                  <a:lnTo>
                    <a:pt x="23" y="34"/>
                  </a:lnTo>
                  <a:lnTo>
                    <a:pt x="22" y="39"/>
                  </a:lnTo>
                  <a:lnTo>
                    <a:pt x="22" y="46"/>
                  </a:lnTo>
                  <a:lnTo>
                    <a:pt x="23" y="53"/>
                  </a:lnTo>
                  <a:lnTo>
                    <a:pt x="25" y="56"/>
                  </a:lnTo>
                  <a:lnTo>
                    <a:pt x="29" y="62"/>
                  </a:lnTo>
                  <a:lnTo>
                    <a:pt x="32" y="67"/>
                  </a:lnTo>
                  <a:lnTo>
                    <a:pt x="38" y="73"/>
                  </a:lnTo>
                  <a:lnTo>
                    <a:pt x="48" y="79"/>
                  </a:lnTo>
                  <a:lnTo>
                    <a:pt x="58" y="84"/>
                  </a:lnTo>
                  <a:lnTo>
                    <a:pt x="70" y="89"/>
                  </a:lnTo>
                  <a:lnTo>
                    <a:pt x="80" y="95"/>
                  </a:lnTo>
                  <a:lnTo>
                    <a:pt x="87" y="100"/>
                  </a:lnTo>
                  <a:lnTo>
                    <a:pt x="94" y="104"/>
                  </a:lnTo>
                  <a:lnTo>
                    <a:pt x="100" y="109"/>
                  </a:lnTo>
                  <a:lnTo>
                    <a:pt x="108" y="116"/>
                  </a:lnTo>
                  <a:lnTo>
                    <a:pt x="113" y="122"/>
                  </a:lnTo>
                  <a:lnTo>
                    <a:pt x="118" y="126"/>
                  </a:lnTo>
                  <a:lnTo>
                    <a:pt x="120" y="132"/>
                  </a:lnTo>
                  <a:lnTo>
                    <a:pt x="123" y="137"/>
                  </a:lnTo>
                  <a:lnTo>
                    <a:pt x="124" y="142"/>
                  </a:lnTo>
                  <a:lnTo>
                    <a:pt x="125" y="148"/>
                  </a:lnTo>
                  <a:lnTo>
                    <a:pt x="125" y="155"/>
                  </a:lnTo>
                  <a:lnTo>
                    <a:pt x="124" y="159"/>
                  </a:lnTo>
                  <a:lnTo>
                    <a:pt x="124" y="165"/>
                  </a:lnTo>
                  <a:lnTo>
                    <a:pt x="122" y="170"/>
                  </a:lnTo>
                  <a:lnTo>
                    <a:pt x="119" y="176"/>
                  </a:lnTo>
                  <a:lnTo>
                    <a:pt x="117" y="181"/>
                  </a:lnTo>
                  <a:lnTo>
                    <a:pt x="113" y="189"/>
                  </a:lnTo>
                  <a:lnTo>
                    <a:pt x="107" y="195"/>
                  </a:lnTo>
                  <a:lnTo>
                    <a:pt x="101" y="199"/>
                  </a:lnTo>
                  <a:lnTo>
                    <a:pt x="95" y="203"/>
                  </a:lnTo>
                  <a:lnTo>
                    <a:pt x="89" y="206"/>
                  </a:lnTo>
                  <a:lnTo>
                    <a:pt x="83" y="208"/>
                  </a:lnTo>
                  <a:lnTo>
                    <a:pt x="77" y="210"/>
                  </a:lnTo>
                  <a:lnTo>
                    <a:pt x="71" y="212"/>
                  </a:lnTo>
                  <a:lnTo>
                    <a:pt x="64" y="213"/>
                  </a:lnTo>
                  <a:lnTo>
                    <a:pt x="56" y="213"/>
                  </a:lnTo>
                  <a:lnTo>
                    <a:pt x="50" y="213"/>
                  </a:lnTo>
                  <a:lnTo>
                    <a:pt x="42" y="212"/>
                  </a:lnTo>
                  <a:lnTo>
                    <a:pt x="37" y="211"/>
                  </a:lnTo>
                  <a:lnTo>
                    <a:pt x="29" y="209"/>
                  </a:lnTo>
                  <a:lnTo>
                    <a:pt x="23" y="206"/>
                  </a:lnTo>
                  <a:lnTo>
                    <a:pt x="16" y="203"/>
                  </a:lnTo>
                  <a:lnTo>
                    <a:pt x="12" y="199"/>
                  </a:lnTo>
                  <a:lnTo>
                    <a:pt x="8" y="197"/>
                  </a:lnTo>
                  <a:lnTo>
                    <a:pt x="4" y="194"/>
                  </a:lnTo>
                  <a:lnTo>
                    <a:pt x="0" y="192"/>
                  </a:lnTo>
                  <a:lnTo>
                    <a:pt x="0" y="156"/>
                  </a:lnTo>
                </a:path>
              </a:pathLst>
            </a:custGeom>
            <a:solidFill>
              <a:schemeClr val="tx1"/>
            </a:solidFill>
            <a:ln w="12700" cap="rnd"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69DCBDC5-3D81-4A10-8D24-F6149A6EB1A7}" type="slidenum">
              <a:rPr lang="en-US"/>
              <a:pPr/>
              <a:t>‹#›</a:t>
            </a:fld>
            <a:endParaRPr lang="en-US" dirty="0"/>
          </a:p>
        </p:txBody>
      </p:sp>
    </p:spTree>
    <p:extLst>
      <p:ext uri="{BB962C8B-B14F-4D97-AF65-F5344CB8AC3E}">
        <p14:creationId xmlns:p14="http://schemas.microsoft.com/office/powerpoint/2010/main" val="2373725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24688" y="228600"/>
            <a:ext cx="1966912"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22363" y="228600"/>
            <a:ext cx="5749925"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26D2DBD6-492A-4DE5-A3E5-3640D32F47F1}" type="slidenum">
              <a:rPr lang="en-US"/>
              <a:pPr/>
              <a:t>‹#›</a:t>
            </a:fld>
            <a:endParaRPr lang="en-US" dirty="0"/>
          </a:p>
        </p:txBody>
      </p:sp>
    </p:spTree>
    <p:extLst>
      <p:ext uri="{BB962C8B-B14F-4D97-AF65-F5344CB8AC3E}">
        <p14:creationId xmlns:p14="http://schemas.microsoft.com/office/powerpoint/2010/main" val="2470558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77FE350A-C986-491A-9540-A53ADA0966A4}" type="slidenum">
              <a:rPr lang="en-US"/>
              <a:pPr/>
              <a:t>‹#›</a:t>
            </a:fld>
            <a:endParaRPr lang="en-US" dirty="0"/>
          </a:p>
        </p:txBody>
      </p:sp>
    </p:spTree>
    <p:extLst>
      <p:ext uri="{BB962C8B-B14F-4D97-AF65-F5344CB8AC3E}">
        <p14:creationId xmlns:p14="http://schemas.microsoft.com/office/powerpoint/2010/main" val="1576348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F6EDC51A-7B21-4D73-BC01-FAF0FFAB4FA4}" type="slidenum">
              <a:rPr lang="en-US"/>
              <a:pPr/>
              <a:t>‹#›</a:t>
            </a:fld>
            <a:endParaRPr lang="en-US" dirty="0"/>
          </a:p>
        </p:txBody>
      </p:sp>
    </p:spTree>
    <p:extLst>
      <p:ext uri="{BB962C8B-B14F-4D97-AF65-F5344CB8AC3E}">
        <p14:creationId xmlns:p14="http://schemas.microsoft.com/office/powerpoint/2010/main" val="3197587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19200" y="18288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81600" y="18288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A5C11CE6-1C40-4EAC-8359-85CF1303512F}" type="slidenum">
              <a:rPr lang="en-US"/>
              <a:pPr/>
              <a:t>‹#›</a:t>
            </a:fld>
            <a:endParaRPr lang="en-US" dirty="0"/>
          </a:p>
        </p:txBody>
      </p:sp>
    </p:spTree>
    <p:extLst>
      <p:ext uri="{BB962C8B-B14F-4D97-AF65-F5344CB8AC3E}">
        <p14:creationId xmlns:p14="http://schemas.microsoft.com/office/powerpoint/2010/main" val="324691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dirty="0"/>
          </a:p>
        </p:txBody>
      </p:sp>
      <p:sp>
        <p:nvSpPr>
          <p:cNvPr id="8" name="Footer Placeholder 7"/>
          <p:cNvSpPr>
            <a:spLocks noGrp="1"/>
          </p:cNvSpPr>
          <p:nvPr>
            <p:ph type="ftr" sz="quarter" idx="11"/>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lvl1pPr>
              <a:defRPr/>
            </a:lvl1pPr>
          </a:lstStyle>
          <a:p>
            <a:fld id="{515B29D9-1FB6-4F7D-AE6E-7F6D159B3071}" type="slidenum">
              <a:rPr lang="en-US"/>
              <a:pPr/>
              <a:t>‹#›</a:t>
            </a:fld>
            <a:endParaRPr lang="en-US" dirty="0"/>
          </a:p>
        </p:txBody>
      </p:sp>
    </p:spTree>
    <p:extLst>
      <p:ext uri="{BB962C8B-B14F-4D97-AF65-F5344CB8AC3E}">
        <p14:creationId xmlns:p14="http://schemas.microsoft.com/office/powerpoint/2010/main" val="4048736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EA4F63D2-A071-4E4C-8E4F-D4DF4FBA6C72}" type="slidenum">
              <a:rPr lang="en-US"/>
              <a:pPr/>
              <a:t>‹#›</a:t>
            </a:fld>
            <a:endParaRPr lang="en-US" dirty="0"/>
          </a:p>
        </p:txBody>
      </p:sp>
    </p:spTree>
    <p:extLst>
      <p:ext uri="{BB962C8B-B14F-4D97-AF65-F5344CB8AC3E}">
        <p14:creationId xmlns:p14="http://schemas.microsoft.com/office/powerpoint/2010/main" val="3945410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408CB544-FCB0-40BA-9B7E-482F7ECAB266}" type="slidenum">
              <a:rPr lang="en-US"/>
              <a:pPr/>
              <a:t>‹#›</a:t>
            </a:fld>
            <a:endParaRPr lang="en-US" dirty="0"/>
          </a:p>
        </p:txBody>
      </p:sp>
    </p:spTree>
    <p:extLst>
      <p:ext uri="{BB962C8B-B14F-4D97-AF65-F5344CB8AC3E}">
        <p14:creationId xmlns:p14="http://schemas.microsoft.com/office/powerpoint/2010/main" val="2655921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1845E4E6-1923-478D-BFF5-9DF531E8B537}" type="slidenum">
              <a:rPr lang="en-US"/>
              <a:pPr/>
              <a:t>‹#›</a:t>
            </a:fld>
            <a:endParaRPr lang="en-US" dirty="0"/>
          </a:p>
        </p:txBody>
      </p:sp>
    </p:spTree>
    <p:extLst>
      <p:ext uri="{BB962C8B-B14F-4D97-AF65-F5344CB8AC3E}">
        <p14:creationId xmlns:p14="http://schemas.microsoft.com/office/powerpoint/2010/main" val="3740028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E96E77E9-A18D-494D-9486-AFAAF4EC1EBD}" type="slidenum">
              <a:rPr lang="en-US"/>
              <a:pPr/>
              <a:t>‹#›</a:t>
            </a:fld>
            <a:endParaRPr lang="en-US" dirty="0"/>
          </a:p>
        </p:txBody>
      </p:sp>
    </p:spTree>
    <p:extLst>
      <p:ext uri="{BB962C8B-B14F-4D97-AF65-F5344CB8AC3E}">
        <p14:creationId xmlns:p14="http://schemas.microsoft.com/office/powerpoint/2010/main" val="2650264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ChangeArrowheads="1"/>
          </p:cNvSpPr>
          <p:nvPr/>
        </p:nvSpPr>
        <p:spPr bwMode="auto">
          <a:xfrm>
            <a:off x="0" y="0"/>
            <a:ext cx="1219200" cy="68580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grpSp>
        <p:nvGrpSpPr>
          <p:cNvPr id="7171" name="Group 3"/>
          <p:cNvGrpSpPr>
            <a:grpSpLocks/>
          </p:cNvGrpSpPr>
          <p:nvPr/>
        </p:nvGrpSpPr>
        <p:grpSpPr bwMode="auto">
          <a:xfrm>
            <a:off x="127000" y="533400"/>
            <a:ext cx="8542338" cy="1052513"/>
            <a:chOff x="80" y="283"/>
            <a:chExt cx="5381" cy="663"/>
          </a:xfrm>
        </p:grpSpPr>
        <p:sp>
          <p:nvSpPr>
            <p:cNvPr id="7172" name="Rectangle 4"/>
            <p:cNvSpPr>
              <a:spLocks noChangeArrowheads="1"/>
            </p:cNvSpPr>
            <p:nvPr/>
          </p:nvSpPr>
          <p:spPr bwMode="ltGray">
            <a:xfrm>
              <a:off x="263" y="351"/>
              <a:ext cx="276" cy="299"/>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dirty="0"/>
            </a:p>
          </p:txBody>
        </p:sp>
        <p:sp>
          <p:nvSpPr>
            <p:cNvPr id="7173" name="Rectangle 5"/>
            <p:cNvSpPr>
              <a:spLocks noChangeArrowheads="1"/>
            </p:cNvSpPr>
            <p:nvPr/>
          </p:nvSpPr>
          <p:spPr bwMode="ltGray">
            <a:xfrm>
              <a:off x="504" y="351"/>
              <a:ext cx="207" cy="299"/>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dirty="0"/>
            </a:p>
          </p:txBody>
        </p:sp>
        <p:sp>
          <p:nvSpPr>
            <p:cNvPr id="7174" name="Rectangle 6"/>
            <p:cNvSpPr>
              <a:spLocks noChangeArrowheads="1"/>
            </p:cNvSpPr>
            <p:nvPr/>
          </p:nvSpPr>
          <p:spPr bwMode="ltGray">
            <a:xfrm>
              <a:off x="341" y="617"/>
              <a:ext cx="266" cy="299"/>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dirty="0"/>
            </a:p>
          </p:txBody>
        </p:sp>
        <p:sp>
          <p:nvSpPr>
            <p:cNvPr id="7175" name="Rectangle 7"/>
            <p:cNvSpPr>
              <a:spLocks noChangeArrowheads="1"/>
            </p:cNvSpPr>
            <p:nvPr/>
          </p:nvSpPr>
          <p:spPr bwMode="ltGray">
            <a:xfrm>
              <a:off x="574" y="617"/>
              <a:ext cx="232" cy="299"/>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dirty="0"/>
            </a:p>
          </p:txBody>
        </p:sp>
        <p:sp>
          <p:nvSpPr>
            <p:cNvPr id="7176" name="Rectangle 8"/>
            <p:cNvSpPr>
              <a:spLocks noChangeArrowheads="1"/>
            </p:cNvSpPr>
            <p:nvPr/>
          </p:nvSpPr>
          <p:spPr bwMode="ltGray">
            <a:xfrm>
              <a:off x="80" y="571"/>
              <a:ext cx="353" cy="266"/>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dirty="0"/>
            </a:p>
          </p:txBody>
        </p:sp>
        <p:sp>
          <p:nvSpPr>
            <p:cNvPr id="7177" name="Rectangle 9"/>
            <p:cNvSpPr>
              <a:spLocks noChangeArrowheads="1"/>
            </p:cNvSpPr>
            <p:nvPr/>
          </p:nvSpPr>
          <p:spPr bwMode="gray">
            <a:xfrm>
              <a:off x="480" y="283"/>
              <a:ext cx="20" cy="66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dirty="0"/>
            </a:p>
          </p:txBody>
        </p:sp>
        <p:sp>
          <p:nvSpPr>
            <p:cNvPr id="7178" name="Rectangle 10"/>
            <p:cNvSpPr>
              <a:spLocks noChangeArrowheads="1"/>
            </p:cNvSpPr>
            <p:nvPr/>
          </p:nvSpPr>
          <p:spPr bwMode="gray">
            <a:xfrm>
              <a:off x="279" y="781"/>
              <a:ext cx="5182" cy="2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dirty="0"/>
            </a:p>
          </p:txBody>
        </p:sp>
      </p:grpSp>
      <p:sp>
        <p:nvSpPr>
          <p:cNvPr id="7179" name="Rectangle 11"/>
          <p:cNvSpPr>
            <a:spLocks noGrp="1" noChangeArrowheads="1"/>
          </p:cNvSpPr>
          <p:nvPr>
            <p:ph type="title"/>
          </p:nvPr>
        </p:nvSpPr>
        <p:spPr bwMode="auto">
          <a:xfrm>
            <a:off x="1122363" y="228600"/>
            <a:ext cx="7793037"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7180" name="Rectangle 12"/>
          <p:cNvSpPr>
            <a:spLocks noGrp="1" noChangeArrowheads="1"/>
          </p:cNvSpPr>
          <p:nvPr>
            <p:ph type="body" idx="1"/>
          </p:nvPr>
        </p:nvSpPr>
        <p:spPr bwMode="auto">
          <a:xfrm>
            <a:off x="1219200" y="18288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181" name="Rectangle 13"/>
          <p:cNvSpPr>
            <a:spLocks noGrp="1" noChangeArrowheads="1"/>
          </p:cNvSpPr>
          <p:nvPr>
            <p:ph type="dt" sz="half" idx="2"/>
          </p:nvPr>
        </p:nvSpPr>
        <p:spPr bwMode="auto">
          <a:xfrm>
            <a:off x="9144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lvl1pPr>
          </a:lstStyle>
          <a:p>
            <a:endParaRPr lang="en-US" dirty="0"/>
          </a:p>
        </p:txBody>
      </p:sp>
      <p:sp>
        <p:nvSpPr>
          <p:cNvPr id="7182" name="Rectangle 14"/>
          <p:cNvSpPr>
            <a:spLocks noGrp="1" noChangeArrowheads="1"/>
          </p:cNvSpPr>
          <p:nvPr>
            <p:ph type="ftr" sz="quarter" idx="3"/>
          </p:nvPr>
        </p:nvSpPr>
        <p:spPr bwMode="auto">
          <a:xfrm>
            <a:off x="3352800" y="63246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endParaRPr lang="en-US" dirty="0"/>
          </a:p>
        </p:txBody>
      </p:sp>
      <p:sp>
        <p:nvSpPr>
          <p:cNvPr id="7183" name="Rectangle 15"/>
          <p:cNvSpPr>
            <a:spLocks noGrp="1" noChangeArrowheads="1"/>
          </p:cNvSpPr>
          <p:nvPr>
            <p:ph type="sldNum" sz="quarter" idx="4"/>
          </p:nvPr>
        </p:nvSpPr>
        <p:spPr bwMode="auto">
          <a:xfrm>
            <a:off x="67818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fld id="{9BBAC574-5235-45D5-93D4-7BC2ACE7E65B}"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ftr="0" dt="0"/>
  <p:txStyles>
    <p:titleStyle>
      <a:lvl1pPr algn="l" rtl="0" eaLnBrk="1" fontAlgn="base" hangingPunct="1">
        <a:spcBef>
          <a:spcPct val="0"/>
        </a:spcBef>
        <a:spcAft>
          <a:spcPct val="0"/>
        </a:spcAft>
        <a:defRPr sz="3200">
          <a:solidFill>
            <a:schemeClr val="tx2"/>
          </a:solidFill>
          <a:latin typeface="+mj-lt"/>
          <a:ea typeface="+mj-ea"/>
          <a:cs typeface="+mj-cs"/>
        </a:defRPr>
      </a:lvl1pPr>
      <a:lvl2pPr algn="l" rtl="0" eaLnBrk="1" fontAlgn="base" hangingPunct="1">
        <a:spcBef>
          <a:spcPct val="0"/>
        </a:spcBef>
        <a:spcAft>
          <a:spcPct val="0"/>
        </a:spcAft>
        <a:defRPr sz="3200">
          <a:solidFill>
            <a:schemeClr val="tx2"/>
          </a:solidFill>
          <a:latin typeface="Tahoma" charset="0"/>
        </a:defRPr>
      </a:lvl2pPr>
      <a:lvl3pPr algn="l" rtl="0" eaLnBrk="1" fontAlgn="base" hangingPunct="1">
        <a:spcBef>
          <a:spcPct val="0"/>
        </a:spcBef>
        <a:spcAft>
          <a:spcPct val="0"/>
        </a:spcAft>
        <a:defRPr sz="3200">
          <a:solidFill>
            <a:schemeClr val="tx2"/>
          </a:solidFill>
          <a:latin typeface="Tahoma" charset="0"/>
        </a:defRPr>
      </a:lvl3pPr>
      <a:lvl4pPr algn="l" rtl="0" eaLnBrk="1" fontAlgn="base" hangingPunct="1">
        <a:spcBef>
          <a:spcPct val="0"/>
        </a:spcBef>
        <a:spcAft>
          <a:spcPct val="0"/>
        </a:spcAft>
        <a:defRPr sz="3200">
          <a:solidFill>
            <a:schemeClr val="tx2"/>
          </a:solidFill>
          <a:latin typeface="Tahoma" charset="0"/>
        </a:defRPr>
      </a:lvl4pPr>
      <a:lvl5pPr algn="l" rtl="0" eaLnBrk="1" fontAlgn="base" hangingPunct="1">
        <a:spcBef>
          <a:spcPct val="0"/>
        </a:spcBef>
        <a:spcAft>
          <a:spcPct val="0"/>
        </a:spcAft>
        <a:defRPr sz="3200">
          <a:solidFill>
            <a:schemeClr val="tx2"/>
          </a:solidFill>
          <a:latin typeface="Tahoma" charset="0"/>
        </a:defRPr>
      </a:lvl5pPr>
      <a:lvl6pPr marL="457200" algn="l" rtl="0" eaLnBrk="1" fontAlgn="base" hangingPunct="1">
        <a:spcBef>
          <a:spcPct val="0"/>
        </a:spcBef>
        <a:spcAft>
          <a:spcPct val="0"/>
        </a:spcAft>
        <a:defRPr sz="3200">
          <a:solidFill>
            <a:schemeClr val="tx2"/>
          </a:solidFill>
          <a:latin typeface="Tahoma" charset="0"/>
        </a:defRPr>
      </a:lvl6pPr>
      <a:lvl7pPr marL="914400" algn="l" rtl="0" eaLnBrk="1" fontAlgn="base" hangingPunct="1">
        <a:spcBef>
          <a:spcPct val="0"/>
        </a:spcBef>
        <a:spcAft>
          <a:spcPct val="0"/>
        </a:spcAft>
        <a:defRPr sz="3200">
          <a:solidFill>
            <a:schemeClr val="tx2"/>
          </a:solidFill>
          <a:latin typeface="Tahoma" charset="0"/>
        </a:defRPr>
      </a:lvl7pPr>
      <a:lvl8pPr marL="1371600" algn="l" rtl="0" eaLnBrk="1" fontAlgn="base" hangingPunct="1">
        <a:spcBef>
          <a:spcPct val="0"/>
        </a:spcBef>
        <a:spcAft>
          <a:spcPct val="0"/>
        </a:spcAft>
        <a:defRPr sz="3200">
          <a:solidFill>
            <a:schemeClr val="tx2"/>
          </a:solidFill>
          <a:latin typeface="Tahoma" charset="0"/>
        </a:defRPr>
      </a:lvl8pPr>
      <a:lvl9pPr marL="1828800" algn="l" rtl="0" eaLnBrk="1" fontAlgn="base" hangingPunct="1">
        <a:spcBef>
          <a:spcPct val="0"/>
        </a:spcBef>
        <a:spcAft>
          <a:spcPct val="0"/>
        </a:spcAft>
        <a:defRPr sz="3200">
          <a:solidFill>
            <a:schemeClr val="tx2"/>
          </a:solidFill>
          <a:latin typeface="Tahoma" charset="0"/>
        </a:defRPr>
      </a:lvl9pPr>
    </p:titleStyle>
    <p:bodyStyle>
      <a:lvl1pPr marL="342900" indent="-342900" algn="l" rtl="0" eaLnBrk="1" fontAlgn="base" hangingPunct="1">
        <a:spcBef>
          <a:spcPct val="20000"/>
        </a:spcBef>
        <a:spcAft>
          <a:spcPct val="0"/>
        </a:spcAft>
        <a:buClr>
          <a:schemeClr val="folHlink"/>
        </a:buClr>
        <a:buSzPct val="60000"/>
        <a:buFont typeface="Wingdings" pitchFamily="2" charset="2"/>
        <a:buChar char="n"/>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55000"/>
        <a:buFont typeface="Wingdings" pitchFamily="2" charset="2"/>
        <a:buChar char=";"/>
        <a:defRPr sz="2800">
          <a:solidFill>
            <a:schemeClr val="tx1"/>
          </a:solidFill>
          <a:latin typeface="+mn-lt"/>
        </a:defRPr>
      </a:lvl2pPr>
      <a:lvl3pPr marL="1143000" indent="-228600" algn="l" rtl="0" eaLnBrk="1" fontAlgn="base" hangingPunct="1">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1" fontAlgn="base" hangingPunct="1">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95400" y="1828800"/>
            <a:ext cx="7467600" cy="1143000"/>
          </a:xfrm>
        </p:spPr>
        <p:txBody>
          <a:bodyPr/>
          <a:lstStyle/>
          <a:p>
            <a:r>
              <a:rPr lang="en-US" dirty="0" smtClean="0"/>
              <a:t>Worthington Scranton Faculty Senate Advising Committee</a:t>
            </a:r>
            <a:endParaRPr lang="en-US" dirty="0"/>
          </a:p>
        </p:txBody>
      </p:sp>
      <p:sp>
        <p:nvSpPr>
          <p:cNvPr id="2051" name="Rectangle 3"/>
          <p:cNvSpPr>
            <a:spLocks noGrp="1" noChangeArrowheads="1"/>
          </p:cNvSpPr>
          <p:nvPr>
            <p:ph type="subTitle" idx="1"/>
          </p:nvPr>
        </p:nvSpPr>
        <p:spPr/>
        <p:txBody>
          <a:bodyPr/>
          <a:lstStyle/>
          <a:p>
            <a:r>
              <a:rPr lang="en-US" sz="2400" dirty="0" smtClean="0">
                <a:solidFill>
                  <a:schemeClr val="tx2"/>
                </a:solidFill>
              </a:rPr>
              <a:t>Academic Advising:  Student Perspectives</a:t>
            </a:r>
          </a:p>
          <a:p>
            <a:r>
              <a:rPr lang="en-US" dirty="0" smtClean="0"/>
              <a:t>Dr. Janet Ann Melnick</a:t>
            </a:r>
          </a:p>
          <a:p>
            <a:r>
              <a:rPr lang="en-US" dirty="0" smtClean="0"/>
              <a:t>Dr. Russell Casey</a:t>
            </a:r>
            <a:endParaRPr lang="en-US" dirty="0"/>
          </a:p>
        </p:txBody>
      </p:sp>
      <p:sp>
        <p:nvSpPr>
          <p:cNvPr id="2052" name="Text Box 4"/>
          <p:cNvSpPr txBox="1">
            <a:spLocks noChangeArrowheads="1"/>
          </p:cNvSpPr>
          <p:nvPr/>
        </p:nvSpPr>
        <p:spPr bwMode="auto">
          <a:xfrm>
            <a:off x="3048000" y="1219200"/>
            <a:ext cx="4495800" cy="1004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dirty="0"/>
              <a:t>Worthington Scranton</a:t>
            </a:r>
          </a:p>
          <a:p>
            <a:pPr>
              <a:spcBef>
                <a:spcPct val="50000"/>
              </a:spcBef>
            </a:pPr>
            <a:endParaRPr lang="en-US" dirty="0"/>
          </a:p>
        </p:txBody>
      </p:sp>
      <p:sp>
        <p:nvSpPr>
          <p:cNvPr id="2" name="Slide Number Placeholder 1"/>
          <p:cNvSpPr>
            <a:spLocks noGrp="1"/>
          </p:cNvSpPr>
          <p:nvPr>
            <p:ph type="sldNum" sz="quarter" idx="4"/>
          </p:nvPr>
        </p:nvSpPr>
        <p:spPr/>
        <p:txBody>
          <a:bodyPr/>
          <a:lstStyle/>
          <a:p>
            <a:fld id="{2915DA6B-D49A-43E1-9E36-EAB676C5B213}" type="slidenum">
              <a:rPr lang="en-US" smtClean="0"/>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Questions Continued…</a:t>
            </a:r>
            <a:endParaRPr lang="en-US" dirty="0"/>
          </a:p>
        </p:txBody>
      </p:sp>
      <p:sp>
        <p:nvSpPr>
          <p:cNvPr id="3" name="Content Placeholder 2"/>
          <p:cNvSpPr>
            <a:spLocks noGrp="1"/>
          </p:cNvSpPr>
          <p:nvPr>
            <p:ph idx="1"/>
          </p:nvPr>
        </p:nvSpPr>
        <p:spPr/>
        <p:txBody>
          <a:bodyPr/>
          <a:lstStyle/>
          <a:p>
            <a:pPr lvl="0"/>
            <a:r>
              <a:rPr lang="en-US" dirty="0"/>
              <a:t>What has been the most rewarding aspect of advising for you?</a:t>
            </a:r>
          </a:p>
          <a:p>
            <a:pPr lvl="0"/>
            <a:r>
              <a:rPr lang="en-US" dirty="0"/>
              <a:t>What has been the most frustrating aspect of advising for you?</a:t>
            </a:r>
          </a:p>
          <a:p>
            <a:pPr lvl="0"/>
            <a:r>
              <a:rPr lang="en-US" dirty="0"/>
              <a:t>What advice would you give to improve academic advising?</a:t>
            </a:r>
          </a:p>
          <a:p>
            <a:pPr lvl="0"/>
            <a:r>
              <a:rPr lang="en-US" dirty="0"/>
              <a:t>What do you feel are the strengths of the way advising activities, that you have participated in, have been provided?</a:t>
            </a:r>
          </a:p>
          <a:p>
            <a:endParaRPr lang="en-US" dirty="0"/>
          </a:p>
        </p:txBody>
      </p:sp>
      <p:sp>
        <p:nvSpPr>
          <p:cNvPr id="4" name="Slide Number Placeholder 3"/>
          <p:cNvSpPr>
            <a:spLocks noGrp="1"/>
          </p:cNvSpPr>
          <p:nvPr>
            <p:ph type="sldNum" sz="quarter" idx="12"/>
          </p:nvPr>
        </p:nvSpPr>
        <p:spPr/>
        <p:txBody>
          <a:bodyPr/>
          <a:lstStyle/>
          <a:p>
            <a:fld id="{77FE350A-C986-491A-9540-A53ADA0966A4}" type="slidenum">
              <a:rPr lang="en-US" smtClean="0"/>
              <a:pPr/>
              <a:t>10</a:t>
            </a:fld>
            <a:endParaRPr lang="en-US" dirty="0"/>
          </a:p>
        </p:txBody>
      </p:sp>
    </p:spTree>
    <p:extLst>
      <p:ext uri="{BB962C8B-B14F-4D97-AF65-F5344CB8AC3E}">
        <p14:creationId xmlns:p14="http://schemas.microsoft.com/office/powerpoint/2010/main" val="19689028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Questions continued…</a:t>
            </a:r>
            <a:endParaRPr lang="en-US" dirty="0"/>
          </a:p>
        </p:txBody>
      </p:sp>
      <p:sp>
        <p:nvSpPr>
          <p:cNvPr id="3" name="Content Placeholder 2"/>
          <p:cNvSpPr>
            <a:spLocks noGrp="1"/>
          </p:cNvSpPr>
          <p:nvPr>
            <p:ph idx="1"/>
          </p:nvPr>
        </p:nvSpPr>
        <p:spPr/>
        <p:txBody>
          <a:bodyPr/>
          <a:lstStyle/>
          <a:p>
            <a:pPr lvl="0"/>
            <a:r>
              <a:rPr lang="en-US" dirty="0"/>
              <a:t>What do you feel are the weaknesses of the way advising activities, that you have participated in, have been provided?</a:t>
            </a:r>
          </a:p>
          <a:p>
            <a:pPr lvl="0"/>
            <a:r>
              <a:rPr lang="en-US" dirty="0"/>
              <a:t>Are there any other comments you would like to add to this discussion about academic advising at PSUWS? </a:t>
            </a:r>
          </a:p>
          <a:p>
            <a:endParaRPr lang="en-US" dirty="0"/>
          </a:p>
        </p:txBody>
      </p:sp>
      <p:sp>
        <p:nvSpPr>
          <p:cNvPr id="4" name="Slide Number Placeholder 3"/>
          <p:cNvSpPr>
            <a:spLocks noGrp="1"/>
          </p:cNvSpPr>
          <p:nvPr>
            <p:ph type="sldNum" sz="quarter" idx="12"/>
          </p:nvPr>
        </p:nvSpPr>
        <p:spPr/>
        <p:txBody>
          <a:bodyPr/>
          <a:lstStyle/>
          <a:p>
            <a:fld id="{77FE350A-C986-491A-9540-A53ADA0966A4}" type="slidenum">
              <a:rPr lang="en-US" smtClean="0"/>
              <a:pPr/>
              <a:t>11</a:t>
            </a:fld>
            <a:endParaRPr lang="en-US" dirty="0"/>
          </a:p>
        </p:txBody>
      </p:sp>
    </p:spTree>
    <p:extLst>
      <p:ext uri="{BB962C8B-B14F-4D97-AF65-F5344CB8AC3E}">
        <p14:creationId xmlns:p14="http://schemas.microsoft.com/office/powerpoint/2010/main" val="36983817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Focus Group April  2011 Sample Characteristics </a:t>
            </a:r>
            <a:endParaRPr lang="en-US" dirty="0"/>
          </a:p>
        </p:txBody>
      </p:sp>
      <p:sp>
        <p:nvSpPr>
          <p:cNvPr id="3" name="Content Placeholder 2"/>
          <p:cNvSpPr>
            <a:spLocks noGrp="1"/>
          </p:cNvSpPr>
          <p:nvPr>
            <p:ph idx="1"/>
          </p:nvPr>
        </p:nvSpPr>
        <p:spPr/>
        <p:txBody>
          <a:bodyPr/>
          <a:lstStyle/>
          <a:p>
            <a:r>
              <a:rPr lang="en-US" dirty="0" smtClean="0"/>
              <a:t>One Focus Group was conducted</a:t>
            </a:r>
          </a:p>
          <a:p>
            <a:r>
              <a:rPr lang="en-US" dirty="0" smtClean="0"/>
              <a:t>Six Students Participated</a:t>
            </a:r>
          </a:p>
          <a:p>
            <a:pPr lvl="1"/>
            <a:r>
              <a:rPr lang="en-US" dirty="0" smtClean="0"/>
              <a:t>1 freshman; 1 sophmore;2 juniors; 2 seniors</a:t>
            </a:r>
          </a:p>
          <a:p>
            <a:pPr lvl="1"/>
            <a:r>
              <a:rPr lang="en-US" dirty="0" smtClean="0"/>
              <a:t>5 females &amp; 1 male</a:t>
            </a:r>
          </a:p>
          <a:p>
            <a:pPr lvl="1"/>
            <a:r>
              <a:rPr lang="en-US" dirty="0" smtClean="0"/>
              <a:t>1 student self-identified as an adult learner</a:t>
            </a:r>
          </a:p>
          <a:p>
            <a:pPr lvl="1"/>
            <a:r>
              <a:rPr lang="en-US" dirty="0" smtClean="0"/>
              <a:t>5 traditional age</a:t>
            </a:r>
          </a:p>
          <a:p>
            <a:endParaRPr lang="en-US" dirty="0"/>
          </a:p>
        </p:txBody>
      </p:sp>
      <p:sp>
        <p:nvSpPr>
          <p:cNvPr id="4" name="Slide Number Placeholder 3"/>
          <p:cNvSpPr>
            <a:spLocks noGrp="1"/>
          </p:cNvSpPr>
          <p:nvPr>
            <p:ph type="sldNum" sz="quarter" idx="12"/>
          </p:nvPr>
        </p:nvSpPr>
        <p:spPr/>
        <p:txBody>
          <a:bodyPr/>
          <a:lstStyle/>
          <a:p>
            <a:fld id="{77FE350A-C986-491A-9540-A53ADA0966A4}" type="slidenum">
              <a:rPr lang="en-US" smtClean="0"/>
              <a:pPr/>
              <a:t>12</a:t>
            </a:fld>
            <a:endParaRPr lang="en-US" dirty="0"/>
          </a:p>
        </p:txBody>
      </p:sp>
    </p:spTree>
    <p:extLst>
      <p:ext uri="{BB962C8B-B14F-4D97-AF65-F5344CB8AC3E}">
        <p14:creationId xmlns:p14="http://schemas.microsoft.com/office/powerpoint/2010/main" val="27642774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Focus Groups October, 2011</a:t>
            </a:r>
            <a:r>
              <a:rPr lang="en-US" dirty="0"/>
              <a:t>Sample Characteristics </a:t>
            </a:r>
          </a:p>
        </p:txBody>
      </p:sp>
      <p:sp>
        <p:nvSpPr>
          <p:cNvPr id="3" name="Content Placeholder 2"/>
          <p:cNvSpPr>
            <a:spLocks noGrp="1"/>
          </p:cNvSpPr>
          <p:nvPr>
            <p:ph idx="1"/>
          </p:nvPr>
        </p:nvSpPr>
        <p:spPr/>
        <p:txBody>
          <a:bodyPr/>
          <a:lstStyle/>
          <a:p>
            <a:r>
              <a:rPr lang="en-US" dirty="0" smtClean="0"/>
              <a:t>Two </a:t>
            </a:r>
            <a:r>
              <a:rPr lang="en-US" dirty="0"/>
              <a:t>Focus Group was conducted</a:t>
            </a:r>
          </a:p>
          <a:p>
            <a:r>
              <a:rPr lang="en-US" dirty="0" smtClean="0"/>
              <a:t>10 </a:t>
            </a:r>
            <a:r>
              <a:rPr lang="en-US" dirty="0"/>
              <a:t>Students Participated</a:t>
            </a:r>
          </a:p>
          <a:p>
            <a:pPr lvl="1"/>
            <a:r>
              <a:rPr lang="en-US" dirty="0"/>
              <a:t>3</a:t>
            </a:r>
            <a:r>
              <a:rPr lang="en-US" dirty="0" smtClean="0"/>
              <a:t> freshmen</a:t>
            </a:r>
            <a:r>
              <a:rPr lang="en-US" dirty="0"/>
              <a:t>;  </a:t>
            </a:r>
            <a:r>
              <a:rPr lang="en-US" dirty="0" smtClean="0"/>
              <a:t>1 sophomore; 1 </a:t>
            </a:r>
            <a:r>
              <a:rPr lang="en-US" dirty="0"/>
              <a:t>juniors; </a:t>
            </a:r>
            <a:r>
              <a:rPr lang="en-US" dirty="0" smtClean="0"/>
              <a:t>5 seniors</a:t>
            </a:r>
            <a:endParaRPr lang="en-US" dirty="0"/>
          </a:p>
          <a:p>
            <a:pPr lvl="1"/>
            <a:r>
              <a:rPr lang="en-US" dirty="0"/>
              <a:t>4</a:t>
            </a:r>
            <a:r>
              <a:rPr lang="en-US" dirty="0" smtClean="0"/>
              <a:t> </a:t>
            </a:r>
            <a:r>
              <a:rPr lang="en-US" dirty="0"/>
              <a:t>females &amp; 6</a:t>
            </a:r>
            <a:r>
              <a:rPr lang="en-US" dirty="0" smtClean="0"/>
              <a:t> males</a:t>
            </a:r>
            <a:endParaRPr lang="en-US" dirty="0"/>
          </a:p>
          <a:p>
            <a:pPr lvl="1"/>
            <a:r>
              <a:rPr lang="en-US" dirty="0" smtClean="0"/>
              <a:t>10 </a:t>
            </a:r>
            <a:r>
              <a:rPr lang="en-US" dirty="0"/>
              <a:t>traditional age</a:t>
            </a:r>
          </a:p>
          <a:p>
            <a:endParaRPr lang="en-US" dirty="0"/>
          </a:p>
        </p:txBody>
      </p:sp>
      <p:sp>
        <p:nvSpPr>
          <p:cNvPr id="4" name="Slide Number Placeholder 3"/>
          <p:cNvSpPr>
            <a:spLocks noGrp="1"/>
          </p:cNvSpPr>
          <p:nvPr>
            <p:ph type="sldNum" sz="quarter" idx="12"/>
          </p:nvPr>
        </p:nvSpPr>
        <p:spPr/>
        <p:txBody>
          <a:bodyPr/>
          <a:lstStyle/>
          <a:p>
            <a:fld id="{77FE350A-C986-491A-9540-A53ADA0966A4}" type="slidenum">
              <a:rPr lang="en-US" smtClean="0"/>
              <a:pPr/>
              <a:t>13</a:t>
            </a:fld>
            <a:endParaRPr lang="en-US" dirty="0"/>
          </a:p>
        </p:txBody>
      </p:sp>
    </p:spTree>
    <p:extLst>
      <p:ext uri="{BB962C8B-B14F-4D97-AF65-F5344CB8AC3E}">
        <p14:creationId xmlns:p14="http://schemas.microsoft.com/office/powerpoint/2010/main" val="27529710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Main Themes</a:t>
            </a:r>
            <a:endParaRPr lang="en-US" dirty="0"/>
          </a:p>
        </p:txBody>
      </p:sp>
      <p:sp>
        <p:nvSpPr>
          <p:cNvPr id="3" name="Content Placeholder 2"/>
          <p:cNvSpPr>
            <a:spLocks noGrp="1"/>
          </p:cNvSpPr>
          <p:nvPr>
            <p:ph idx="1"/>
          </p:nvPr>
        </p:nvSpPr>
        <p:spPr/>
        <p:txBody>
          <a:bodyPr/>
          <a:lstStyle/>
          <a:p>
            <a:r>
              <a:rPr lang="en-US" b="1" dirty="0" smtClean="0"/>
              <a:t>Availability of Advisor</a:t>
            </a:r>
          </a:p>
          <a:p>
            <a:pPr lvl="1"/>
            <a:r>
              <a:rPr lang="en-US" i="1" dirty="0" smtClean="0"/>
              <a:t>“Like</a:t>
            </a:r>
            <a:r>
              <a:rPr lang="en-US" i="1" dirty="0"/>
              <a:t>, in the past when I’ve had to make an appointment with an advisor, like, it’s like my old advisor was available like 2 days a week for an hour each day, but like he would have appointments like booked like so it was just too</a:t>
            </a:r>
            <a:r>
              <a:rPr lang="en-US" dirty="0"/>
              <a:t>, </a:t>
            </a:r>
            <a:r>
              <a:rPr lang="en-US" i="1" dirty="0"/>
              <a:t>it was too much. </a:t>
            </a:r>
            <a:r>
              <a:rPr lang="en-US" i="1" dirty="0" smtClean="0"/>
              <a:t>“</a:t>
            </a:r>
            <a:endParaRPr lang="en-US" dirty="0"/>
          </a:p>
          <a:p>
            <a:pPr lvl="1"/>
            <a:endParaRPr lang="en-US" dirty="0"/>
          </a:p>
        </p:txBody>
      </p:sp>
      <p:sp>
        <p:nvSpPr>
          <p:cNvPr id="4" name="Slide Number Placeholder 3"/>
          <p:cNvSpPr>
            <a:spLocks noGrp="1"/>
          </p:cNvSpPr>
          <p:nvPr>
            <p:ph type="sldNum" sz="quarter" idx="12"/>
          </p:nvPr>
        </p:nvSpPr>
        <p:spPr/>
        <p:txBody>
          <a:bodyPr/>
          <a:lstStyle/>
          <a:p>
            <a:fld id="{77FE350A-C986-491A-9540-A53ADA0966A4}" type="slidenum">
              <a:rPr lang="en-US" smtClean="0"/>
              <a:pPr/>
              <a:t>14</a:t>
            </a:fld>
            <a:endParaRPr lang="en-US" dirty="0"/>
          </a:p>
        </p:txBody>
      </p:sp>
    </p:spTree>
    <p:extLst>
      <p:ext uri="{BB962C8B-B14F-4D97-AF65-F5344CB8AC3E}">
        <p14:creationId xmlns:p14="http://schemas.microsoft.com/office/powerpoint/2010/main" val="16734318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Main Themes</a:t>
            </a:r>
            <a:endParaRPr lang="en-US" dirty="0"/>
          </a:p>
        </p:txBody>
      </p:sp>
      <p:sp>
        <p:nvSpPr>
          <p:cNvPr id="3" name="Content Placeholder 2"/>
          <p:cNvSpPr>
            <a:spLocks noGrp="1"/>
          </p:cNvSpPr>
          <p:nvPr>
            <p:ph idx="1"/>
          </p:nvPr>
        </p:nvSpPr>
        <p:spPr/>
        <p:txBody>
          <a:bodyPr/>
          <a:lstStyle/>
          <a:p>
            <a:pPr lvl="1"/>
            <a:r>
              <a:rPr lang="en-US" sz="2000" dirty="0" smtClean="0"/>
              <a:t>Advisors not responding to requests</a:t>
            </a:r>
          </a:p>
          <a:p>
            <a:pPr lvl="1"/>
            <a:r>
              <a:rPr lang="en-US" sz="1400" dirty="0"/>
              <a:t>“This is my first semester here before I used to be at Penn State Harrisburg and I just, I had to go to my advisor because I had a course I transferred from the (inaudible) college and Harrisburg, um, it was a 3 credit course over there and at Penn State it is a 4 credit. So, Penn State Harrisburg waived one credit. When I transferred here the waived credit was moved out so I had to go and tell my advisor about that but </a:t>
            </a:r>
            <a:r>
              <a:rPr lang="en-US" sz="1400" dirty="0" smtClean="0"/>
              <a:t>he didn’t do anything (inaudible). I talked to the Registrar and I just got it fixed.” (April  Group)</a:t>
            </a:r>
          </a:p>
          <a:p>
            <a:pPr lvl="1"/>
            <a:r>
              <a:rPr lang="en-US" sz="2000" dirty="0" smtClean="0"/>
              <a:t>Advising on the Fly</a:t>
            </a:r>
          </a:p>
          <a:p>
            <a:pPr lvl="2"/>
            <a:r>
              <a:rPr lang="en-US" sz="2000" dirty="0" smtClean="0"/>
              <a:t>Students found it useful &amp; convenient </a:t>
            </a:r>
          </a:p>
          <a:p>
            <a:r>
              <a:rPr lang="en-US" sz="1200" dirty="0"/>
              <a:t>…“I stopped going to my advisor since they started that thing where you get the free lunch for the advising when you can walk in.”;… “It’s really easy cause you don’t have to make an appointment.” </a:t>
            </a:r>
          </a:p>
          <a:p>
            <a:r>
              <a:rPr lang="en-US" sz="1200" dirty="0"/>
              <a:t>Another student noted… “</a:t>
            </a:r>
            <a:r>
              <a:rPr lang="en-US" sz="1200" u="sng" dirty="0"/>
              <a:t>Student</a:t>
            </a:r>
            <a:r>
              <a:rPr lang="en-US" sz="1200" dirty="0"/>
              <a:t>: I really like that advising on the fly. </a:t>
            </a:r>
            <a:r>
              <a:rPr lang="en-US" sz="1200" u="sng" dirty="0"/>
              <a:t>Melnick</a:t>
            </a:r>
            <a:r>
              <a:rPr lang="en-US" sz="1200" dirty="0"/>
              <a:t>: Advising on the fly? .</a:t>
            </a:r>
            <a:r>
              <a:rPr lang="en-US" sz="1200" u="sng" dirty="0"/>
              <a:t>Student</a:t>
            </a:r>
            <a:r>
              <a:rPr lang="en-US" sz="1200" dirty="0"/>
              <a:t>: Because you don’t have to make an appointment and like not even like I’m sure like if I email (names advisor) like I know that she would be available; I know that cause I see her, but like even my schedule, you know what I mean, cause like nursing is you’re like busy like you’re and all majors but like it’s just nice to be able to walk in and not be like having to make an appointment two weeks in advance and then just have the degree audit and just go over it</a:t>
            </a:r>
            <a:r>
              <a:rPr lang="en-US" sz="1200" dirty="0" smtClean="0"/>
              <a:t>.” (April  Group)</a:t>
            </a:r>
            <a:endParaRPr lang="en-US" sz="1200" dirty="0"/>
          </a:p>
          <a:p>
            <a:pPr lvl="2"/>
            <a:endParaRPr lang="en-US" sz="1200" dirty="0" smtClean="0"/>
          </a:p>
          <a:p>
            <a:pPr lvl="2"/>
            <a:endParaRPr lang="en-US" sz="1200" dirty="0" smtClean="0"/>
          </a:p>
          <a:p>
            <a:pPr lvl="1"/>
            <a:endParaRPr lang="en-US" dirty="0"/>
          </a:p>
        </p:txBody>
      </p:sp>
      <p:sp>
        <p:nvSpPr>
          <p:cNvPr id="4" name="Slide Number Placeholder 3"/>
          <p:cNvSpPr>
            <a:spLocks noGrp="1"/>
          </p:cNvSpPr>
          <p:nvPr>
            <p:ph type="sldNum" sz="quarter" idx="12"/>
          </p:nvPr>
        </p:nvSpPr>
        <p:spPr/>
        <p:txBody>
          <a:bodyPr/>
          <a:lstStyle/>
          <a:p>
            <a:fld id="{77FE350A-C986-491A-9540-A53ADA0966A4}" type="slidenum">
              <a:rPr lang="en-US" smtClean="0"/>
              <a:pPr/>
              <a:t>15</a:t>
            </a:fld>
            <a:endParaRPr lang="en-US" dirty="0"/>
          </a:p>
        </p:txBody>
      </p:sp>
    </p:spTree>
    <p:extLst>
      <p:ext uri="{BB962C8B-B14F-4D97-AF65-F5344CB8AC3E}">
        <p14:creationId xmlns:p14="http://schemas.microsoft.com/office/powerpoint/2010/main" val="854882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Main Themes</a:t>
            </a:r>
            <a:endParaRPr lang="en-US" dirty="0"/>
          </a:p>
        </p:txBody>
      </p:sp>
      <p:sp>
        <p:nvSpPr>
          <p:cNvPr id="3" name="Content Placeholder 2"/>
          <p:cNvSpPr>
            <a:spLocks noGrp="1"/>
          </p:cNvSpPr>
          <p:nvPr>
            <p:ph idx="1"/>
          </p:nvPr>
        </p:nvSpPr>
        <p:spPr>
          <a:xfrm>
            <a:off x="1219200" y="1828800"/>
            <a:ext cx="7772400" cy="4267200"/>
          </a:xfrm>
        </p:spPr>
        <p:txBody>
          <a:bodyPr/>
          <a:lstStyle/>
          <a:p>
            <a:pPr lvl="0"/>
            <a:r>
              <a:rPr lang="en-US" b="1" dirty="0"/>
              <a:t>Use of Advisor</a:t>
            </a:r>
            <a:endParaRPr lang="en-US" dirty="0"/>
          </a:p>
          <a:p>
            <a:pPr lvl="1"/>
            <a:r>
              <a:rPr lang="en-US" sz="1600" dirty="0" smtClean="0"/>
              <a:t>Seen Primarily for advising</a:t>
            </a:r>
          </a:p>
          <a:p>
            <a:pPr lvl="2"/>
            <a:r>
              <a:rPr lang="en-US" sz="1600" dirty="0" smtClean="0"/>
              <a:t>Discussing major requirements</a:t>
            </a:r>
          </a:p>
          <a:p>
            <a:pPr lvl="2"/>
            <a:r>
              <a:rPr lang="en-US" sz="1600" dirty="0" smtClean="0"/>
              <a:t>Graduate programs</a:t>
            </a:r>
          </a:p>
          <a:p>
            <a:pPr lvl="2"/>
            <a:r>
              <a:rPr lang="en-US" sz="1600" dirty="0" smtClean="0"/>
              <a:t>Depended  on year of student</a:t>
            </a:r>
          </a:p>
          <a:p>
            <a:pPr lvl="3"/>
            <a:r>
              <a:rPr lang="en-US" sz="1600" dirty="0" smtClean="0"/>
              <a:t>Closer to graduation more likely to think about references and graduate </a:t>
            </a:r>
            <a:r>
              <a:rPr lang="en-US" sz="1600" dirty="0" smtClean="0"/>
              <a:t>programs</a:t>
            </a:r>
          </a:p>
          <a:p>
            <a:pPr lvl="1"/>
            <a:r>
              <a:rPr lang="en-US" sz="1600" i="1" dirty="0" smtClean="0"/>
              <a:t>Now </a:t>
            </a:r>
            <a:r>
              <a:rPr lang="en-US" sz="1600" i="1" dirty="0"/>
              <a:t>that I’m graduating, um the rest of my life.  I met with my advisor and said “I just need a couple minutes of your time” he said “for what” and I said “to talk about the rest of my life” and he just laughed.  And I did</a:t>
            </a:r>
            <a:r>
              <a:rPr lang="en-US" sz="1600" i="1" dirty="0" smtClean="0"/>
              <a:t>.”(October, 2011)</a:t>
            </a:r>
            <a:endParaRPr lang="en-US" sz="1600" dirty="0" smtClean="0"/>
          </a:p>
          <a:p>
            <a:pPr lvl="1"/>
            <a:r>
              <a:rPr lang="en-US" sz="2000" dirty="0" smtClean="0"/>
              <a:t>More </a:t>
            </a:r>
            <a:r>
              <a:rPr lang="en-US" sz="2000" dirty="0" smtClean="0"/>
              <a:t>assistance needed understanding requirements for the major especially for freshman. </a:t>
            </a:r>
            <a:endParaRPr lang="en-US" sz="2000" dirty="0"/>
          </a:p>
        </p:txBody>
      </p:sp>
      <p:sp>
        <p:nvSpPr>
          <p:cNvPr id="4" name="Slide Number Placeholder 3"/>
          <p:cNvSpPr>
            <a:spLocks noGrp="1"/>
          </p:cNvSpPr>
          <p:nvPr>
            <p:ph type="sldNum" sz="quarter" idx="12"/>
          </p:nvPr>
        </p:nvSpPr>
        <p:spPr/>
        <p:txBody>
          <a:bodyPr/>
          <a:lstStyle/>
          <a:p>
            <a:fld id="{77FE350A-C986-491A-9540-A53ADA0966A4}" type="slidenum">
              <a:rPr lang="en-US" smtClean="0"/>
              <a:pPr/>
              <a:t>16</a:t>
            </a:fld>
            <a:endParaRPr lang="en-US" dirty="0"/>
          </a:p>
        </p:txBody>
      </p:sp>
    </p:spTree>
    <p:extLst>
      <p:ext uri="{BB962C8B-B14F-4D97-AF65-F5344CB8AC3E}">
        <p14:creationId xmlns:p14="http://schemas.microsoft.com/office/powerpoint/2010/main" val="5512550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Main Themes</a:t>
            </a:r>
            <a:endParaRPr lang="en-US" dirty="0"/>
          </a:p>
        </p:txBody>
      </p:sp>
      <p:sp>
        <p:nvSpPr>
          <p:cNvPr id="3" name="Content Placeholder 2"/>
          <p:cNvSpPr>
            <a:spLocks noGrp="1"/>
          </p:cNvSpPr>
          <p:nvPr>
            <p:ph idx="1"/>
          </p:nvPr>
        </p:nvSpPr>
        <p:spPr>
          <a:xfrm>
            <a:off x="1371600" y="1828800"/>
            <a:ext cx="7620000" cy="4495800"/>
          </a:xfrm>
        </p:spPr>
        <p:txBody>
          <a:bodyPr/>
          <a:lstStyle/>
          <a:p>
            <a:pPr lvl="0"/>
            <a:r>
              <a:rPr lang="en-US" b="1" dirty="0"/>
              <a:t>Advisor Not Understanding Course Substitutions</a:t>
            </a:r>
            <a:endParaRPr lang="en-US" dirty="0"/>
          </a:p>
          <a:p>
            <a:pPr lvl="1"/>
            <a:r>
              <a:rPr lang="en-US" sz="2000" dirty="0" smtClean="0"/>
              <a:t>Major issue </a:t>
            </a:r>
          </a:p>
          <a:p>
            <a:pPr lvl="1"/>
            <a:r>
              <a:rPr lang="en-US" sz="2000" dirty="0"/>
              <a:t>“Cause he didn’t seem like he honestly understood the process of what he had to do. Originally when he was like, he was like, “I don’t know, yeah”. ... “And I’m sure it’s a pain in the </a:t>
            </a:r>
            <a:r>
              <a:rPr lang="en-US" sz="2000" dirty="0" smtClean="0"/>
              <a:t>a.. </a:t>
            </a:r>
            <a:r>
              <a:rPr lang="en-US" sz="2000" dirty="0"/>
              <a:t>for him to go through all of that.” </a:t>
            </a:r>
            <a:r>
              <a:rPr lang="en-US" sz="2000" dirty="0" smtClean="0"/>
              <a:t>(April  Group</a:t>
            </a:r>
            <a:r>
              <a:rPr lang="en-US" dirty="0" smtClean="0"/>
              <a:t>)</a:t>
            </a:r>
          </a:p>
          <a:p>
            <a:pPr lvl="1"/>
            <a:r>
              <a:rPr lang="en-US" sz="2000" i="1" dirty="0"/>
              <a:t>When I was trying to transfer to U Park, and um, there was a lot of confusion there, that’s when I got the different advisor because I didn’t transfer down and then I just never left so I got thrown back in to get an advisor </a:t>
            </a:r>
            <a:r>
              <a:rPr lang="en-US" sz="2000" i="1" dirty="0" smtClean="0"/>
              <a:t>here (October Groups</a:t>
            </a:r>
            <a:r>
              <a:rPr lang="en-US" sz="1600" i="1" dirty="0" smtClean="0"/>
              <a:t>)</a:t>
            </a:r>
            <a:endParaRPr lang="en-US" sz="1600" dirty="0"/>
          </a:p>
        </p:txBody>
      </p:sp>
      <p:sp>
        <p:nvSpPr>
          <p:cNvPr id="4" name="Slide Number Placeholder 3"/>
          <p:cNvSpPr>
            <a:spLocks noGrp="1"/>
          </p:cNvSpPr>
          <p:nvPr>
            <p:ph type="sldNum" sz="quarter" idx="12"/>
          </p:nvPr>
        </p:nvSpPr>
        <p:spPr/>
        <p:txBody>
          <a:bodyPr/>
          <a:lstStyle/>
          <a:p>
            <a:fld id="{77FE350A-C986-491A-9540-A53ADA0966A4}" type="slidenum">
              <a:rPr lang="en-US" smtClean="0"/>
              <a:pPr/>
              <a:t>17</a:t>
            </a:fld>
            <a:endParaRPr lang="en-US" dirty="0"/>
          </a:p>
        </p:txBody>
      </p:sp>
    </p:spTree>
    <p:extLst>
      <p:ext uri="{BB962C8B-B14F-4D97-AF65-F5344CB8AC3E}">
        <p14:creationId xmlns:p14="http://schemas.microsoft.com/office/powerpoint/2010/main" val="1528848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Main Themes</a:t>
            </a:r>
            <a:endParaRPr lang="en-US" dirty="0"/>
          </a:p>
        </p:txBody>
      </p:sp>
      <p:sp>
        <p:nvSpPr>
          <p:cNvPr id="3" name="Content Placeholder 2"/>
          <p:cNvSpPr>
            <a:spLocks noGrp="1"/>
          </p:cNvSpPr>
          <p:nvPr>
            <p:ph idx="1"/>
          </p:nvPr>
        </p:nvSpPr>
        <p:spPr/>
        <p:txBody>
          <a:bodyPr/>
          <a:lstStyle/>
          <a:p>
            <a:pPr lvl="0"/>
            <a:r>
              <a:rPr lang="en-US" b="1" dirty="0"/>
              <a:t>Extra Help from </a:t>
            </a:r>
            <a:r>
              <a:rPr lang="en-US" b="1" dirty="0" smtClean="0"/>
              <a:t>Advisors</a:t>
            </a:r>
          </a:p>
          <a:p>
            <a:pPr lvl="1"/>
            <a:r>
              <a:rPr lang="en-US" dirty="0" smtClean="0"/>
              <a:t>Very appreciative when advisors go the </a:t>
            </a:r>
            <a:r>
              <a:rPr lang="en-US" sz="2400" dirty="0" smtClean="0"/>
              <a:t>extra mile such as mentoring, discussing </a:t>
            </a:r>
            <a:r>
              <a:rPr lang="en-US" sz="2400" dirty="0"/>
              <a:t>g</a:t>
            </a:r>
            <a:r>
              <a:rPr lang="en-US" sz="2400" dirty="0" smtClean="0"/>
              <a:t>raduate </a:t>
            </a:r>
            <a:r>
              <a:rPr lang="en-US" sz="2400" dirty="0"/>
              <a:t>p</a:t>
            </a:r>
            <a:r>
              <a:rPr lang="en-US" sz="2400" dirty="0" smtClean="0"/>
              <a:t>rograms)</a:t>
            </a:r>
          </a:p>
          <a:p>
            <a:pPr lvl="1"/>
            <a:r>
              <a:rPr lang="en-US" dirty="0" smtClean="0"/>
              <a:t>Mentoring </a:t>
            </a:r>
          </a:p>
          <a:p>
            <a:pPr lvl="0"/>
            <a:r>
              <a:rPr lang="en-US" b="1" dirty="0" smtClean="0"/>
              <a:t>Confusion </a:t>
            </a:r>
            <a:r>
              <a:rPr lang="en-US" b="1" dirty="0"/>
              <a:t>with Degree </a:t>
            </a:r>
            <a:r>
              <a:rPr lang="en-US" b="1" dirty="0" smtClean="0"/>
              <a:t>Audits</a:t>
            </a:r>
          </a:p>
          <a:p>
            <a:pPr lvl="1"/>
            <a:r>
              <a:rPr lang="en-US" dirty="0" smtClean="0"/>
              <a:t>Frustrated when they and/or advisor did not understand the degree audit</a:t>
            </a:r>
          </a:p>
          <a:p>
            <a:pPr lvl="1"/>
            <a:r>
              <a:rPr lang="en-US" dirty="0" smtClean="0"/>
              <a:t>Want more interactive degree audits</a:t>
            </a:r>
            <a:endParaRPr lang="en-US" dirty="0"/>
          </a:p>
          <a:p>
            <a:endParaRPr lang="en-US" dirty="0"/>
          </a:p>
        </p:txBody>
      </p:sp>
      <p:sp>
        <p:nvSpPr>
          <p:cNvPr id="4" name="Slide Number Placeholder 3"/>
          <p:cNvSpPr>
            <a:spLocks noGrp="1"/>
          </p:cNvSpPr>
          <p:nvPr>
            <p:ph type="sldNum" sz="quarter" idx="12"/>
          </p:nvPr>
        </p:nvSpPr>
        <p:spPr/>
        <p:txBody>
          <a:bodyPr/>
          <a:lstStyle/>
          <a:p>
            <a:fld id="{77FE350A-C986-491A-9540-A53ADA0966A4}" type="slidenum">
              <a:rPr lang="en-US" smtClean="0"/>
              <a:pPr/>
              <a:t>18</a:t>
            </a:fld>
            <a:endParaRPr lang="en-US" dirty="0"/>
          </a:p>
        </p:txBody>
      </p:sp>
    </p:spTree>
    <p:extLst>
      <p:ext uri="{BB962C8B-B14F-4D97-AF65-F5344CB8AC3E}">
        <p14:creationId xmlns:p14="http://schemas.microsoft.com/office/powerpoint/2010/main" val="27503134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Main Themes</a:t>
            </a:r>
            <a:endParaRPr lang="en-US" dirty="0"/>
          </a:p>
        </p:txBody>
      </p:sp>
      <p:sp>
        <p:nvSpPr>
          <p:cNvPr id="3" name="Content Placeholder 2"/>
          <p:cNvSpPr>
            <a:spLocks noGrp="1"/>
          </p:cNvSpPr>
          <p:nvPr>
            <p:ph idx="1"/>
          </p:nvPr>
        </p:nvSpPr>
        <p:spPr>
          <a:xfrm>
            <a:off x="1295400" y="1828800"/>
            <a:ext cx="7696200" cy="4343400"/>
          </a:xfrm>
        </p:spPr>
        <p:txBody>
          <a:bodyPr/>
          <a:lstStyle/>
          <a:p>
            <a:pPr lvl="0"/>
            <a:r>
              <a:rPr lang="en-US" b="1" dirty="0"/>
              <a:t>Knowing What Questions To </a:t>
            </a:r>
            <a:r>
              <a:rPr lang="en-US" b="1" dirty="0" smtClean="0"/>
              <a:t>Ask </a:t>
            </a:r>
            <a:endParaRPr lang="en-US" dirty="0"/>
          </a:p>
          <a:p>
            <a:pPr lvl="1"/>
            <a:r>
              <a:rPr lang="en-US" dirty="0" smtClean="0"/>
              <a:t>Felt advisors answered their questions but they needed to know what questions to ask</a:t>
            </a:r>
          </a:p>
          <a:p>
            <a:pPr lvl="1"/>
            <a:r>
              <a:rPr lang="en-US" dirty="0" smtClean="0"/>
              <a:t>Frustrating especially early in their academic career </a:t>
            </a:r>
          </a:p>
          <a:p>
            <a:r>
              <a:rPr lang="en-US" sz="1200" dirty="0"/>
              <a:t>“I think like when I come up with a question, they answer it but I have to come up with a question which sort of, I don’t know, like…” continues…, “</a:t>
            </a:r>
            <a:r>
              <a:rPr lang="en-US" sz="1200" u="sng" dirty="0"/>
              <a:t>Melnick</a:t>
            </a:r>
            <a:r>
              <a:rPr lang="en-US" sz="1200" dirty="0"/>
              <a:t>: You don’t know what questions to ask.… “ No, like I just think that they should tell you what to do before you figure it out and encounter a barrier because like I, since alternative scoring how I explained that, that went in late because I didn’t know so I had to do that last minute so then my campus location had to be done last minute. Like everything was just so rushed and for that one week when I, when my degree audit still said Worthington, I tried to schedule my classes and I couldn’t do it; I got so nervous and like I just wish that someone told me before</a:t>
            </a:r>
            <a:r>
              <a:rPr lang="en-US" sz="1200" dirty="0" smtClean="0"/>
              <a:t>.” (April  Group)</a:t>
            </a:r>
            <a:endParaRPr lang="en-US" sz="1200" dirty="0"/>
          </a:p>
          <a:p>
            <a:endParaRPr lang="en-US" sz="2400" dirty="0"/>
          </a:p>
          <a:p>
            <a:pPr lvl="1"/>
            <a:endParaRPr lang="en-US" dirty="0"/>
          </a:p>
        </p:txBody>
      </p:sp>
      <p:sp>
        <p:nvSpPr>
          <p:cNvPr id="4" name="Slide Number Placeholder 3"/>
          <p:cNvSpPr>
            <a:spLocks noGrp="1"/>
          </p:cNvSpPr>
          <p:nvPr>
            <p:ph type="sldNum" sz="quarter" idx="12"/>
          </p:nvPr>
        </p:nvSpPr>
        <p:spPr/>
        <p:txBody>
          <a:bodyPr/>
          <a:lstStyle/>
          <a:p>
            <a:fld id="{77FE350A-C986-491A-9540-A53ADA0966A4}" type="slidenum">
              <a:rPr lang="en-US" smtClean="0"/>
              <a:pPr/>
              <a:t>19</a:t>
            </a:fld>
            <a:endParaRPr lang="en-US" dirty="0"/>
          </a:p>
        </p:txBody>
      </p:sp>
    </p:spTree>
    <p:extLst>
      <p:ext uri="{BB962C8B-B14F-4D97-AF65-F5344CB8AC3E}">
        <p14:creationId xmlns:p14="http://schemas.microsoft.com/office/powerpoint/2010/main" val="39583936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Advising Committee Goals</a:t>
            </a:r>
            <a:endParaRPr lang="en-US" dirty="0"/>
          </a:p>
        </p:txBody>
      </p:sp>
      <p:sp>
        <p:nvSpPr>
          <p:cNvPr id="3" name="Content Placeholder 2"/>
          <p:cNvSpPr>
            <a:spLocks noGrp="1"/>
          </p:cNvSpPr>
          <p:nvPr>
            <p:ph idx="1"/>
          </p:nvPr>
        </p:nvSpPr>
        <p:spPr/>
        <p:txBody>
          <a:bodyPr/>
          <a:lstStyle/>
          <a:p>
            <a:pPr marL="0" indent="0">
              <a:buNone/>
            </a:pPr>
            <a:r>
              <a:rPr lang="en-US" dirty="0" smtClean="0"/>
              <a:t>-Access students perception of the role of an advisor.</a:t>
            </a:r>
          </a:p>
          <a:p>
            <a:pPr marL="0" indent="0">
              <a:buNone/>
            </a:pPr>
            <a:r>
              <a:rPr lang="en-US" dirty="0" smtClean="0"/>
              <a:t>-Engagement of students in the advising process. </a:t>
            </a:r>
          </a:p>
          <a:p>
            <a:pPr marL="0" indent="0">
              <a:buNone/>
            </a:pPr>
            <a:r>
              <a:rPr lang="en-US" dirty="0" smtClean="0"/>
              <a:t>-Increase retention on campus</a:t>
            </a:r>
          </a:p>
          <a:p>
            <a:pPr marL="0" indent="0">
              <a:buNone/>
            </a:pPr>
            <a:r>
              <a:rPr lang="en-US" sz="2400" dirty="0" smtClean="0"/>
              <a:t>-</a:t>
            </a:r>
            <a:r>
              <a:rPr lang="en-US" dirty="0" smtClean="0"/>
              <a:t>Have faculty understand advising from the students’ perspective.</a:t>
            </a:r>
          </a:p>
          <a:p>
            <a:pPr marL="0" indent="0">
              <a:buNone/>
            </a:pPr>
            <a:endParaRPr lang="en-US" sz="2400" dirty="0" smtClean="0"/>
          </a:p>
        </p:txBody>
      </p:sp>
      <p:sp>
        <p:nvSpPr>
          <p:cNvPr id="4" name="Slide Number Placeholder 3"/>
          <p:cNvSpPr>
            <a:spLocks noGrp="1"/>
          </p:cNvSpPr>
          <p:nvPr>
            <p:ph type="sldNum" sz="quarter" idx="12"/>
          </p:nvPr>
        </p:nvSpPr>
        <p:spPr/>
        <p:txBody>
          <a:bodyPr/>
          <a:lstStyle/>
          <a:p>
            <a:fld id="{77FE350A-C986-491A-9540-A53ADA0966A4}" type="slidenum">
              <a:rPr lang="en-US" smtClean="0"/>
              <a:pPr/>
              <a:t>2</a:t>
            </a:fld>
            <a:endParaRPr lang="en-US" dirty="0"/>
          </a:p>
        </p:txBody>
      </p:sp>
    </p:spTree>
    <p:extLst>
      <p:ext uri="{BB962C8B-B14F-4D97-AF65-F5344CB8AC3E}">
        <p14:creationId xmlns:p14="http://schemas.microsoft.com/office/powerpoint/2010/main" val="19290590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Main Themes</a:t>
            </a:r>
            <a:endParaRPr lang="en-US" dirty="0"/>
          </a:p>
        </p:txBody>
      </p:sp>
      <p:sp>
        <p:nvSpPr>
          <p:cNvPr id="3" name="Content Placeholder 2"/>
          <p:cNvSpPr>
            <a:spLocks noGrp="1"/>
          </p:cNvSpPr>
          <p:nvPr>
            <p:ph idx="1"/>
          </p:nvPr>
        </p:nvSpPr>
        <p:spPr>
          <a:xfrm>
            <a:off x="1295400" y="1828800"/>
            <a:ext cx="7696200" cy="4724400"/>
          </a:xfrm>
        </p:spPr>
        <p:txBody>
          <a:bodyPr/>
          <a:lstStyle/>
          <a:p>
            <a:pPr lvl="0"/>
            <a:r>
              <a:rPr lang="en-US" sz="2000" b="1" dirty="0"/>
              <a:t>Concern :</a:t>
            </a:r>
            <a:r>
              <a:rPr lang="en-US" sz="2000" b="1" dirty="0" smtClean="0"/>
              <a:t>Taking Credits (and the </a:t>
            </a:r>
            <a:r>
              <a:rPr lang="en-US" sz="2000" b="1" dirty="0"/>
              <a:t>Cost of </a:t>
            </a:r>
            <a:r>
              <a:rPr lang="en-US" sz="2000" b="1" dirty="0" smtClean="0"/>
              <a:t>Tuition) that </a:t>
            </a:r>
            <a:r>
              <a:rPr lang="en-US" sz="2000" b="1" dirty="0"/>
              <a:t>Do Not Count Toward </a:t>
            </a:r>
            <a:r>
              <a:rPr lang="en-US" sz="2000" b="1" dirty="0" smtClean="0"/>
              <a:t>the </a:t>
            </a:r>
            <a:r>
              <a:rPr lang="en-US" sz="2000" b="1" dirty="0"/>
              <a:t>Student’s Major</a:t>
            </a:r>
            <a:r>
              <a:rPr lang="en-US" sz="2000" b="1" dirty="0" smtClean="0"/>
              <a:t>.</a:t>
            </a:r>
          </a:p>
          <a:p>
            <a:pPr lvl="1"/>
            <a:r>
              <a:rPr lang="en-US" sz="2000" b="1" dirty="0" smtClean="0">
                <a:solidFill>
                  <a:srgbClr val="FF0000"/>
                </a:solidFill>
              </a:rPr>
              <a:t>Major concern</a:t>
            </a:r>
          </a:p>
          <a:p>
            <a:pPr lvl="2"/>
            <a:r>
              <a:rPr lang="en-US" sz="2000" dirty="0" smtClean="0"/>
              <a:t>Extra time and money</a:t>
            </a:r>
          </a:p>
          <a:p>
            <a:pPr lvl="2"/>
            <a:r>
              <a:rPr lang="en-US" sz="1400" dirty="0"/>
              <a:t>“it you know what I mean if it like, in that case or even in your case for a 3 credit class is $1600 bucks. And if you, if I took a class that I didn’t have to I’d </a:t>
            </a:r>
            <a:r>
              <a:rPr lang="en-US" sz="1400" dirty="0" smtClean="0"/>
              <a:t>p….d</a:t>
            </a:r>
            <a:r>
              <a:rPr lang="en-US" sz="1400" dirty="0"/>
              <a:t>. You know what I mean? For $1600 bucks like you know what I mean like? </a:t>
            </a:r>
          </a:p>
          <a:p>
            <a:pPr lvl="2"/>
            <a:r>
              <a:rPr lang="en-US" sz="1400" dirty="0" smtClean="0"/>
              <a:t>“</a:t>
            </a:r>
            <a:r>
              <a:rPr lang="en-US" sz="1400" dirty="0"/>
              <a:t>Or for you if you had to wait a year… to move on, like I would be, I’d be beside myself…” </a:t>
            </a:r>
            <a:r>
              <a:rPr lang="en-US" sz="1400" dirty="0" smtClean="0"/>
              <a:t>(April  Group)</a:t>
            </a:r>
          </a:p>
          <a:p>
            <a:pPr lvl="2"/>
            <a:r>
              <a:rPr lang="en-US" sz="1400" i="1" dirty="0"/>
              <a:t>I had, last year I got a new advisor when I started the program and I went from full time status and I wanted to drop down to part time with just my nursing classes and I was told by my advisor that if I did that, I would lose my financial aid.  That it would affect it, that I would lose health, that I could possibly lose health insurance.  I’m an adult learner, I carry my own health insurance and I didn’t know how that was quite possible.  But if I had just taken that, I’d be taking classes I didn’t need.  But instead, I took the walk up and came up to financial aid and was told ‘no, your financial aid actually will decrease but so will your tuition’, so.  But if I took what my advisor said as law, I’d still be taking 12 credits for nothing, like</a:t>
            </a:r>
            <a:r>
              <a:rPr lang="en-US" sz="1400" i="1" dirty="0" smtClean="0"/>
              <a:t>.</a:t>
            </a:r>
            <a:r>
              <a:rPr lang="en-US" sz="1400" dirty="0" smtClean="0"/>
              <a:t>” (October Groups)</a:t>
            </a:r>
            <a:endParaRPr lang="en-US" sz="1400" dirty="0"/>
          </a:p>
          <a:p>
            <a:pPr lvl="2"/>
            <a:endParaRPr lang="en-US" sz="1400" dirty="0"/>
          </a:p>
          <a:p>
            <a:pPr marL="0" indent="0">
              <a:buNone/>
            </a:pPr>
            <a:endParaRPr lang="en-US" sz="1400" dirty="0"/>
          </a:p>
        </p:txBody>
      </p:sp>
      <p:sp>
        <p:nvSpPr>
          <p:cNvPr id="4" name="Slide Number Placeholder 3"/>
          <p:cNvSpPr>
            <a:spLocks noGrp="1"/>
          </p:cNvSpPr>
          <p:nvPr>
            <p:ph type="sldNum" sz="quarter" idx="12"/>
          </p:nvPr>
        </p:nvSpPr>
        <p:spPr/>
        <p:txBody>
          <a:bodyPr/>
          <a:lstStyle/>
          <a:p>
            <a:fld id="{77FE350A-C986-491A-9540-A53ADA0966A4}" type="slidenum">
              <a:rPr lang="en-US" smtClean="0"/>
              <a:pPr/>
              <a:t>20</a:t>
            </a:fld>
            <a:endParaRPr lang="en-US" dirty="0"/>
          </a:p>
        </p:txBody>
      </p:sp>
    </p:spTree>
    <p:extLst>
      <p:ext uri="{BB962C8B-B14F-4D97-AF65-F5344CB8AC3E}">
        <p14:creationId xmlns:p14="http://schemas.microsoft.com/office/powerpoint/2010/main" val="8786973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Main Themes</a:t>
            </a:r>
            <a:endParaRPr lang="en-US" dirty="0"/>
          </a:p>
        </p:txBody>
      </p:sp>
      <p:sp>
        <p:nvSpPr>
          <p:cNvPr id="3" name="Content Placeholder 2"/>
          <p:cNvSpPr>
            <a:spLocks noGrp="1"/>
          </p:cNvSpPr>
          <p:nvPr>
            <p:ph idx="1"/>
          </p:nvPr>
        </p:nvSpPr>
        <p:spPr/>
        <p:txBody>
          <a:bodyPr/>
          <a:lstStyle/>
          <a:p>
            <a:pPr lvl="0"/>
            <a:r>
              <a:rPr lang="en-US" sz="2000" b="1" dirty="0"/>
              <a:t>Campus Resource </a:t>
            </a:r>
            <a:r>
              <a:rPr lang="en-US" sz="2000" b="1" dirty="0" smtClean="0"/>
              <a:t>Awareness</a:t>
            </a:r>
          </a:p>
          <a:p>
            <a:pPr lvl="1"/>
            <a:r>
              <a:rPr lang="en-US" sz="2000" b="1" dirty="0" smtClean="0"/>
              <a:t>Registrar, Business Office, Success Center, Career Services, Nurse etc</a:t>
            </a:r>
          </a:p>
          <a:p>
            <a:pPr lvl="1"/>
            <a:r>
              <a:rPr lang="en-US" sz="2000" dirty="0"/>
              <a:t>In regards to the success Center one student noted, … “Like this, I was just over here, I saw them working on it I was taking a class in the summer I saw the construction and I never even thought to come over and look at it. I was like wow.” </a:t>
            </a:r>
            <a:r>
              <a:rPr lang="en-US" sz="2000" dirty="0" smtClean="0"/>
              <a:t>(April </a:t>
            </a:r>
            <a:r>
              <a:rPr lang="en-US" sz="2000" dirty="0" smtClean="0"/>
              <a:t>Groups</a:t>
            </a:r>
            <a:r>
              <a:rPr lang="en-US" sz="2000" dirty="0" smtClean="0"/>
              <a:t>)</a:t>
            </a:r>
          </a:p>
          <a:p>
            <a:r>
              <a:rPr lang="en-US" sz="2000" dirty="0" smtClean="0"/>
              <a:t>In all 3 groups most students were not aware of resources other than the library and computer labs.</a:t>
            </a:r>
          </a:p>
          <a:p>
            <a:pPr lvl="1"/>
            <a:endParaRPr lang="en-US" sz="2000" dirty="0"/>
          </a:p>
          <a:p>
            <a:endParaRPr lang="en-US" dirty="0"/>
          </a:p>
        </p:txBody>
      </p:sp>
      <p:sp>
        <p:nvSpPr>
          <p:cNvPr id="4" name="Slide Number Placeholder 3"/>
          <p:cNvSpPr>
            <a:spLocks noGrp="1"/>
          </p:cNvSpPr>
          <p:nvPr>
            <p:ph type="sldNum" sz="quarter" idx="12"/>
          </p:nvPr>
        </p:nvSpPr>
        <p:spPr/>
        <p:txBody>
          <a:bodyPr/>
          <a:lstStyle/>
          <a:p>
            <a:fld id="{77FE350A-C986-491A-9540-A53ADA0966A4}" type="slidenum">
              <a:rPr lang="en-US" smtClean="0"/>
              <a:pPr/>
              <a:t>21</a:t>
            </a:fld>
            <a:endParaRPr lang="en-US" dirty="0"/>
          </a:p>
        </p:txBody>
      </p:sp>
    </p:spTree>
    <p:extLst>
      <p:ext uri="{BB962C8B-B14F-4D97-AF65-F5344CB8AC3E}">
        <p14:creationId xmlns:p14="http://schemas.microsoft.com/office/powerpoint/2010/main" val="28732896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Main Themes</a:t>
            </a:r>
            <a:endParaRPr lang="en-US" dirty="0"/>
          </a:p>
        </p:txBody>
      </p:sp>
      <p:sp>
        <p:nvSpPr>
          <p:cNvPr id="3" name="Content Placeholder 2"/>
          <p:cNvSpPr>
            <a:spLocks noGrp="1"/>
          </p:cNvSpPr>
          <p:nvPr>
            <p:ph idx="1"/>
          </p:nvPr>
        </p:nvSpPr>
        <p:spPr/>
        <p:txBody>
          <a:bodyPr/>
          <a:lstStyle/>
          <a:p>
            <a:r>
              <a:rPr lang="en-US" sz="2000" b="1" dirty="0" smtClean="0"/>
              <a:t>Best Practices: What Works!</a:t>
            </a:r>
          </a:p>
          <a:p>
            <a:pPr lvl="1"/>
            <a:r>
              <a:rPr lang="en-US" sz="2000" dirty="0" smtClean="0"/>
              <a:t>Disregard emails except from faculty</a:t>
            </a:r>
          </a:p>
          <a:p>
            <a:pPr lvl="1"/>
            <a:r>
              <a:rPr lang="en-US" sz="2000" i="1" dirty="0" smtClean="0"/>
              <a:t>“I </a:t>
            </a:r>
            <a:r>
              <a:rPr lang="en-US" sz="2000" i="1" dirty="0"/>
              <a:t>check it every day but I’m like used to like the same names coming up from here so, I don’t know, I don’t look at all of them. Only the ones that are like, really pertain to </a:t>
            </a:r>
            <a:endParaRPr lang="en-US" sz="2000" i="1" dirty="0" smtClean="0"/>
          </a:p>
          <a:p>
            <a:pPr marL="457200" lvl="1" indent="0">
              <a:buNone/>
            </a:pPr>
            <a:r>
              <a:rPr lang="en-US" sz="2000" i="1" dirty="0" smtClean="0"/>
              <a:t>   me.”(October Groups)</a:t>
            </a:r>
            <a:endParaRPr lang="en-US" sz="2000" dirty="0" smtClean="0"/>
          </a:p>
          <a:p>
            <a:pPr lvl="1"/>
            <a:r>
              <a:rPr lang="en-US" sz="2000" dirty="0" smtClean="0"/>
              <a:t>Empathy for </a:t>
            </a:r>
            <a:r>
              <a:rPr lang="en-US" sz="2000" b="1" i="1" dirty="0" smtClean="0"/>
              <a:t>Their  </a:t>
            </a:r>
            <a:r>
              <a:rPr lang="en-US" sz="2000" dirty="0" smtClean="0"/>
              <a:t>concerns</a:t>
            </a:r>
          </a:p>
          <a:p>
            <a:r>
              <a:rPr lang="en-US" sz="2000" dirty="0" smtClean="0"/>
              <a:t>“</a:t>
            </a:r>
            <a:r>
              <a:rPr lang="en-US" sz="2000" dirty="0"/>
              <a:t>Ah, I know like going to talk to (names Professor), you ah, you can see, like he can relate, like, you know, I know he’s working on his Ph.D</a:t>
            </a:r>
            <a:r>
              <a:rPr lang="en-US" sz="2000" dirty="0" smtClean="0"/>
              <a:t>.” (</a:t>
            </a:r>
            <a:r>
              <a:rPr lang="en-US" sz="2000" i="1" dirty="0" smtClean="0"/>
              <a:t>April </a:t>
            </a:r>
            <a:r>
              <a:rPr lang="en-US" sz="2000" i="1" dirty="0" smtClean="0"/>
              <a:t>Group</a:t>
            </a:r>
            <a:r>
              <a:rPr lang="en-US" sz="2000" i="1" dirty="0" smtClean="0"/>
              <a:t>)</a:t>
            </a:r>
            <a:endParaRPr lang="en-US" sz="2000" dirty="0"/>
          </a:p>
          <a:p>
            <a:r>
              <a:rPr lang="en-US" i="1" dirty="0"/>
              <a:t> </a:t>
            </a:r>
            <a:endParaRPr lang="en-US" sz="2400" dirty="0"/>
          </a:p>
          <a:p>
            <a:pPr lvl="2"/>
            <a:endParaRPr lang="en-US" dirty="0"/>
          </a:p>
        </p:txBody>
      </p:sp>
      <p:sp>
        <p:nvSpPr>
          <p:cNvPr id="4" name="Slide Number Placeholder 3"/>
          <p:cNvSpPr>
            <a:spLocks noGrp="1"/>
          </p:cNvSpPr>
          <p:nvPr>
            <p:ph type="sldNum" sz="quarter" idx="12"/>
          </p:nvPr>
        </p:nvSpPr>
        <p:spPr/>
        <p:txBody>
          <a:bodyPr/>
          <a:lstStyle/>
          <a:p>
            <a:fld id="{77FE350A-C986-491A-9540-A53ADA0966A4}" type="slidenum">
              <a:rPr lang="en-US" smtClean="0"/>
              <a:pPr/>
              <a:t>22</a:t>
            </a:fld>
            <a:endParaRPr lang="en-US" dirty="0"/>
          </a:p>
        </p:txBody>
      </p:sp>
    </p:spTree>
    <p:extLst>
      <p:ext uri="{BB962C8B-B14F-4D97-AF65-F5344CB8AC3E}">
        <p14:creationId xmlns:p14="http://schemas.microsoft.com/office/powerpoint/2010/main" val="144008664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Results/ Main Themes</a:t>
            </a:r>
          </a:p>
        </p:txBody>
      </p:sp>
      <p:sp>
        <p:nvSpPr>
          <p:cNvPr id="3" name="Content Placeholder 2"/>
          <p:cNvSpPr>
            <a:spLocks noGrp="1"/>
          </p:cNvSpPr>
          <p:nvPr>
            <p:ph idx="1"/>
          </p:nvPr>
        </p:nvSpPr>
        <p:spPr/>
        <p:txBody>
          <a:bodyPr/>
          <a:lstStyle/>
          <a:p>
            <a:r>
              <a:rPr lang="en-US" b="1" dirty="0"/>
              <a:t>Best Practices: What Works</a:t>
            </a:r>
            <a:r>
              <a:rPr lang="en-US" b="1" dirty="0" smtClean="0"/>
              <a:t>! Continued</a:t>
            </a:r>
          </a:p>
          <a:p>
            <a:pPr lvl="1"/>
            <a:r>
              <a:rPr lang="en-US" dirty="0" smtClean="0"/>
              <a:t>Solving their issues</a:t>
            </a:r>
          </a:p>
          <a:p>
            <a:pPr lvl="1"/>
            <a:r>
              <a:rPr lang="en-US" sz="1400" dirty="0"/>
              <a:t>“I know she’s here on Monday, Wednesday, Friday so the one day I went to her and I just went to her office and she just was able to call main campus and ask them a question right there and I talked to them and just the fact that they were able, well she was able to straighten that out in like 5 minutes just was really um helpful and it was like a weight off my chest</a:t>
            </a:r>
            <a:r>
              <a:rPr lang="en-US" sz="1400" dirty="0" smtClean="0"/>
              <a:t>.”</a:t>
            </a:r>
          </a:p>
          <a:p>
            <a:pPr lvl="1"/>
            <a:endParaRPr lang="en-US" sz="1400" dirty="0"/>
          </a:p>
          <a:p>
            <a:pPr lvl="1"/>
            <a:r>
              <a:rPr lang="en-US" sz="1400" dirty="0"/>
              <a:t>Another student noted… “Um, one of the strengths I feel like earlier that ah, my questions are always answered, so that for me is a great strength and like I never walk out leaving confused or anything, like I have the sense of like knowing what my next step is and so that for me is a big strength and always being there for me like in a nutshell like being there for me</a:t>
            </a:r>
            <a:r>
              <a:rPr lang="en-US" sz="1400" dirty="0" smtClean="0"/>
              <a:t>…”(April  Group)</a:t>
            </a:r>
            <a:endParaRPr lang="en-US" sz="1400" dirty="0"/>
          </a:p>
          <a:p>
            <a:pPr marL="457200" lvl="1"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77FE350A-C986-491A-9540-A53ADA0966A4}" type="slidenum">
              <a:rPr lang="en-US" smtClean="0"/>
              <a:pPr/>
              <a:t>23</a:t>
            </a:fld>
            <a:endParaRPr lang="en-US" dirty="0"/>
          </a:p>
        </p:txBody>
      </p:sp>
    </p:spTree>
    <p:extLst>
      <p:ext uri="{BB962C8B-B14F-4D97-AF65-F5344CB8AC3E}">
        <p14:creationId xmlns:p14="http://schemas.microsoft.com/office/powerpoint/2010/main" val="51129880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Recommendations</a:t>
            </a:r>
            <a:endParaRPr lang="en-US" dirty="0"/>
          </a:p>
        </p:txBody>
      </p:sp>
      <p:sp>
        <p:nvSpPr>
          <p:cNvPr id="3" name="Content Placeholder 2"/>
          <p:cNvSpPr>
            <a:spLocks noGrp="1"/>
          </p:cNvSpPr>
          <p:nvPr>
            <p:ph idx="1"/>
          </p:nvPr>
        </p:nvSpPr>
        <p:spPr/>
        <p:txBody>
          <a:bodyPr/>
          <a:lstStyle/>
          <a:p>
            <a:r>
              <a:rPr lang="en-US" u="sng" dirty="0"/>
              <a:t>Class schedules</a:t>
            </a:r>
            <a:r>
              <a:rPr lang="en-US" u="sng" dirty="0" smtClean="0"/>
              <a:t>:</a:t>
            </a:r>
          </a:p>
          <a:p>
            <a:r>
              <a:rPr lang="en-US" dirty="0"/>
              <a:t> </a:t>
            </a:r>
            <a:r>
              <a:rPr lang="en-US" i="1" dirty="0" smtClean="0"/>
              <a:t> </a:t>
            </a:r>
            <a:r>
              <a:rPr lang="en-US" sz="1400" i="1" dirty="0" smtClean="0"/>
              <a:t>“</a:t>
            </a:r>
            <a:r>
              <a:rPr lang="en-US" sz="1400" dirty="0"/>
              <a:t>I think that ah, this campus puts the schedule of classes too late like you only have two weeks before you start scheduling like other campuses when it’s time (inaudible) they already have the classes up for the next semester. This campus isn’t does that. It’s only like two weeks in between so the students even doesn’t know like what classes are going to be offered, what not</a:t>
            </a:r>
            <a:r>
              <a:rPr lang="en-US" sz="1400" dirty="0" smtClean="0"/>
              <a:t>.”</a:t>
            </a:r>
            <a:r>
              <a:rPr lang="en-US" sz="1400" dirty="0"/>
              <a:t> </a:t>
            </a:r>
            <a:r>
              <a:rPr lang="en-US" sz="1400" dirty="0" smtClean="0"/>
              <a:t>(April </a:t>
            </a:r>
            <a:r>
              <a:rPr lang="en-US" sz="1400" dirty="0" smtClean="0"/>
              <a:t>Group</a:t>
            </a:r>
            <a:r>
              <a:rPr lang="en-US" sz="1400" dirty="0" smtClean="0"/>
              <a:t>)</a:t>
            </a:r>
            <a:endParaRPr lang="en-US" sz="1400" dirty="0"/>
          </a:p>
          <a:p>
            <a:r>
              <a:rPr lang="en-US" u="sng" dirty="0" smtClean="0"/>
              <a:t>Encouraging </a:t>
            </a:r>
            <a:r>
              <a:rPr lang="en-US" u="sng" dirty="0"/>
              <a:t>summer classes:</a:t>
            </a:r>
            <a:endParaRPr lang="en-US" dirty="0"/>
          </a:p>
          <a:p>
            <a:pPr marL="0" indent="0">
              <a:buNone/>
            </a:pPr>
            <a:r>
              <a:rPr lang="en-US" i="1" dirty="0"/>
              <a:t>     </a:t>
            </a:r>
            <a:r>
              <a:rPr lang="en-US" sz="1200" i="1" dirty="0"/>
              <a:t>“</a:t>
            </a:r>
            <a:r>
              <a:rPr lang="en-US" sz="1400" dirty="0"/>
              <a:t>Yeah. No one really pushes like summer classes. I mean, kids think that they just take them if they need them but they really are—I think it’s helpful  because it could lighten your load and if you take over 6 credits you get financial aid so you save $500 no one really says like Oh, did you ever think about taking class in the summer</a:t>
            </a:r>
            <a:r>
              <a:rPr lang="en-US" sz="1400" dirty="0" smtClean="0"/>
              <a:t>.” (April  Group)</a:t>
            </a:r>
            <a:endParaRPr lang="en-US" sz="1400" dirty="0"/>
          </a:p>
          <a:p>
            <a:r>
              <a:rPr lang="en-US" sz="1600" i="1" dirty="0"/>
              <a:t> </a:t>
            </a:r>
            <a:endParaRPr lang="en-US" sz="1600" dirty="0"/>
          </a:p>
          <a:p>
            <a:r>
              <a:rPr lang="en-US" i="1" dirty="0"/>
              <a:t> </a:t>
            </a:r>
            <a:endParaRPr lang="en-US" dirty="0"/>
          </a:p>
          <a:p>
            <a:endParaRPr lang="en-US" dirty="0"/>
          </a:p>
        </p:txBody>
      </p:sp>
      <p:sp>
        <p:nvSpPr>
          <p:cNvPr id="4" name="Slide Number Placeholder 3"/>
          <p:cNvSpPr>
            <a:spLocks noGrp="1"/>
          </p:cNvSpPr>
          <p:nvPr>
            <p:ph type="sldNum" sz="quarter" idx="12"/>
          </p:nvPr>
        </p:nvSpPr>
        <p:spPr/>
        <p:txBody>
          <a:bodyPr/>
          <a:lstStyle/>
          <a:p>
            <a:fld id="{77FE350A-C986-491A-9540-A53ADA0966A4}" type="slidenum">
              <a:rPr lang="en-US" smtClean="0"/>
              <a:pPr/>
              <a:t>24</a:t>
            </a:fld>
            <a:endParaRPr lang="en-US" dirty="0"/>
          </a:p>
        </p:txBody>
      </p:sp>
    </p:spTree>
    <p:extLst>
      <p:ext uri="{BB962C8B-B14F-4D97-AF65-F5344CB8AC3E}">
        <p14:creationId xmlns:p14="http://schemas.microsoft.com/office/powerpoint/2010/main" val="138149520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Recommendations</a:t>
            </a:r>
            <a:endParaRPr lang="en-US" dirty="0"/>
          </a:p>
        </p:txBody>
      </p:sp>
      <p:sp>
        <p:nvSpPr>
          <p:cNvPr id="3" name="Content Placeholder 2"/>
          <p:cNvSpPr>
            <a:spLocks noGrp="1"/>
          </p:cNvSpPr>
          <p:nvPr>
            <p:ph idx="1"/>
          </p:nvPr>
        </p:nvSpPr>
        <p:spPr>
          <a:xfrm>
            <a:off x="1236616" y="1981199"/>
            <a:ext cx="7754983" cy="4245429"/>
          </a:xfrm>
        </p:spPr>
        <p:txBody>
          <a:bodyPr/>
          <a:lstStyle/>
          <a:p>
            <a:r>
              <a:rPr lang="en-US" dirty="0" smtClean="0"/>
              <a:t>Engage Students</a:t>
            </a:r>
          </a:p>
          <a:p>
            <a:r>
              <a:rPr lang="en-US" sz="1800" dirty="0"/>
              <a:t>I would say like be more engaging towards the student.  Like ask them ‘What do you want to do with your life’ and then give advice on what classes to take, what would be the best option, I think just like to give a little bit more advice, not just answer the question that I have, I’d say</a:t>
            </a:r>
            <a:r>
              <a:rPr lang="en-US" sz="1800" dirty="0" smtClean="0"/>
              <a:t>.”(</a:t>
            </a:r>
            <a:r>
              <a:rPr lang="en-US" sz="1800" dirty="0" smtClean="0"/>
              <a:t>April Group</a:t>
            </a:r>
            <a:r>
              <a:rPr lang="en-US" sz="1800" dirty="0" smtClean="0"/>
              <a:t>)</a:t>
            </a:r>
            <a:endParaRPr lang="en-US" sz="1800" dirty="0"/>
          </a:p>
          <a:p>
            <a:endParaRPr lang="en-US" sz="1800" dirty="0" smtClean="0"/>
          </a:p>
          <a:p>
            <a:r>
              <a:rPr lang="en-US" sz="1800" dirty="0" smtClean="0"/>
              <a:t>Another </a:t>
            </a:r>
            <a:r>
              <a:rPr lang="en-US" sz="1800" dirty="0"/>
              <a:t>student noted:</a:t>
            </a:r>
            <a:r>
              <a:rPr lang="en-US" sz="1800" i="1" u="sng" dirty="0"/>
              <a:t> </a:t>
            </a:r>
            <a:r>
              <a:rPr lang="en-US" sz="1800" i="1" dirty="0"/>
              <a:t>“I think more time, like give more time so that advisor probably should stay in the office just a little bit longer or something so if you could go and meet them, you know like give more time to students you know.  Because I know, like a lot of advisors are not there most of the time.  They’re probably once there once a week or something, in the office or something, but time is more important.” </a:t>
            </a:r>
            <a:r>
              <a:rPr lang="en-US" sz="1800" i="1" dirty="0" smtClean="0"/>
              <a:t>(October Groups)</a:t>
            </a:r>
            <a:endParaRPr lang="en-US" sz="1800" dirty="0"/>
          </a:p>
          <a:p>
            <a:endParaRPr lang="en-US" sz="2000" dirty="0"/>
          </a:p>
        </p:txBody>
      </p:sp>
      <p:sp>
        <p:nvSpPr>
          <p:cNvPr id="4" name="Slide Number Placeholder 3"/>
          <p:cNvSpPr>
            <a:spLocks noGrp="1"/>
          </p:cNvSpPr>
          <p:nvPr>
            <p:ph type="sldNum" sz="quarter" idx="12"/>
          </p:nvPr>
        </p:nvSpPr>
        <p:spPr/>
        <p:txBody>
          <a:bodyPr/>
          <a:lstStyle/>
          <a:p>
            <a:fld id="{77FE350A-C986-491A-9540-A53ADA0966A4}" type="slidenum">
              <a:rPr lang="en-US" smtClean="0"/>
              <a:pPr/>
              <a:t>25</a:t>
            </a:fld>
            <a:endParaRPr lang="en-US" dirty="0"/>
          </a:p>
        </p:txBody>
      </p:sp>
    </p:spTree>
    <p:extLst>
      <p:ext uri="{BB962C8B-B14F-4D97-AF65-F5344CB8AC3E}">
        <p14:creationId xmlns:p14="http://schemas.microsoft.com/office/powerpoint/2010/main" val="64540705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Recommendations</a:t>
            </a:r>
            <a:endParaRPr lang="en-US" dirty="0"/>
          </a:p>
        </p:txBody>
      </p:sp>
      <p:sp>
        <p:nvSpPr>
          <p:cNvPr id="3" name="Content Placeholder 2"/>
          <p:cNvSpPr>
            <a:spLocks noGrp="1"/>
          </p:cNvSpPr>
          <p:nvPr>
            <p:ph idx="1"/>
          </p:nvPr>
        </p:nvSpPr>
        <p:spPr/>
        <p:txBody>
          <a:bodyPr/>
          <a:lstStyle/>
          <a:p>
            <a:r>
              <a:rPr lang="en-US" u="sng" dirty="0"/>
              <a:t>Degree </a:t>
            </a:r>
            <a:r>
              <a:rPr lang="en-US" u="sng" dirty="0" smtClean="0"/>
              <a:t>Audits:</a:t>
            </a:r>
          </a:p>
          <a:p>
            <a:endParaRPr lang="en-US" sz="1400" i="1" u="sng" dirty="0"/>
          </a:p>
          <a:p>
            <a:pPr lvl="1"/>
            <a:r>
              <a:rPr lang="en-US" sz="1400" i="1" u="sng" dirty="0" smtClean="0"/>
              <a:t>“</a:t>
            </a:r>
            <a:r>
              <a:rPr lang="en-US" sz="1400" dirty="0" smtClean="0"/>
              <a:t>I think </a:t>
            </a:r>
            <a:r>
              <a:rPr lang="en-US" sz="1400" dirty="0"/>
              <a:t>you can take a load off the whole process by making that web site better. </a:t>
            </a:r>
            <a:r>
              <a:rPr lang="en-US" sz="1400" dirty="0" smtClean="0"/>
              <a:t>	</a:t>
            </a:r>
            <a:r>
              <a:rPr lang="en-US" sz="1400" u="sng" dirty="0" smtClean="0"/>
              <a:t>Melnick</a:t>
            </a:r>
            <a:r>
              <a:rPr lang="en-US" sz="1400" dirty="0"/>
              <a:t>:   The audit more interactive?  </a:t>
            </a:r>
            <a:r>
              <a:rPr lang="en-US" sz="1400" u="sng" dirty="0"/>
              <a:t>Student</a:t>
            </a:r>
            <a:r>
              <a:rPr lang="en-US" sz="1400" dirty="0"/>
              <a:t>: Right and more explanatory that </a:t>
            </a:r>
            <a:r>
              <a:rPr lang="en-US" sz="1400" dirty="0" smtClean="0"/>
              <a:t>	way</a:t>
            </a:r>
            <a:r>
              <a:rPr lang="en-US" sz="1400" dirty="0"/>
              <a:t>. I think that would relieve a lot</a:t>
            </a:r>
            <a:r>
              <a:rPr lang="en-US" sz="1400" dirty="0" smtClean="0"/>
              <a:t>.”(</a:t>
            </a:r>
            <a:r>
              <a:rPr lang="en-US" sz="1400" dirty="0" smtClean="0"/>
              <a:t>April Group)</a:t>
            </a:r>
          </a:p>
          <a:p>
            <a:pPr lvl="1"/>
            <a:endParaRPr lang="en-US" sz="1400" dirty="0" smtClean="0"/>
          </a:p>
          <a:p>
            <a:pPr lvl="1"/>
            <a:r>
              <a:rPr lang="en-US" sz="1400" i="1" dirty="0"/>
              <a:t>I think that the degree audit is really hard to understand.  I didn’t think it was self-explanatory, I think I had a really hard time understanding it.  Even now that all my plus signs are up there, I still like will be looking at it and I missed a few classes.  I should have graduated the last semester, and I had to take a summer class and I’m doing independent study this semester that um my advisor missed and I missed ‘cause I did look at my degree audit.  But um, my understanding of the class that I’m taking for independent now, I didn’t know that it was a mandatory class.  I thought it was like an additional class that you could have opted to take so that’s why I’m in that now</a:t>
            </a:r>
            <a:r>
              <a:rPr lang="en-US" sz="1400" i="1" dirty="0" smtClean="0"/>
              <a:t>.”(October Groups)</a:t>
            </a:r>
            <a:endParaRPr lang="en-US" sz="1400" dirty="0"/>
          </a:p>
        </p:txBody>
      </p:sp>
      <p:sp>
        <p:nvSpPr>
          <p:cNvPr id="4" name="Slide Number Placeholder 3"/>
          <p:cNvSpPr>
            <a:spLocks noGrp="1"/>
          </p:cNvSpPr>
          <p:nvPr>
            <p:ph type="sldNum" sz="quarter" idx="12"/>
          </p:nvPr>
        </p:nvSpPr>
        <p:spPr/>
        <p:txBody>
          <a:bodyPr/>
          <a:lstStyle/>
          <a:p>
            <a:fld id="{77FE350A-C986-491A-9540-A53ADA0966A4}" type="slidenum">
              <a:rPr lang="en-US" smtClean="0"/>
              <a:pPr/>
              <a:t>26</a:t>
            </a:fld>
            <a:endParaRPr lang="en-US" dirty="0"/>
          </a:p>
        </p:txBody>
      </p:sp>
    </p:spTree>
    <p:extLst>
      <p:ext uri="{BB962C8B-B14F-4D97-AF65-F5344CB8AC3E}">
        <p14:creationId xmlns:p14="http://schemas.microsoft.com/office/powerpoint/2010/main" val="360002156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Recommendations</a:t>
            </a:r>
            <a:endParaRPr lang="en-US" dirty="0"/>
          </a:p>
        </p:txBody>
      </p:sp>
      <p:sp>
        <p:nvSpPr>
          <p:cNvPr id="3" name="Content Placeholder 2"/>
          <p:cNvSpPr>
            <a:spLocks noGrp="1"/>
          </p:cNvSpPr>
          <p:nvPr>
            <p:ph idx="1"/>
          </p:nvPr>
        </p:nvSpPr>
        <p:spPr/>
        <p:txBody>
          <a:bodyPr/>
          <a:lstStyle/>
          <a:p>
            <a:r>
              <a:rPr lang="en-US" dirty="0" smtClean="0"/>
              <a:t>Student Responsibility</a:t>
            </a:r>
          </a:p>
          <a:p>
            <a:pPr lvl="1"/>
            <a:r>
              <a:rPr lang="en-US" dirty="0" smtClean="0"/>
              <a:t>Interest in understanding the process </a:t>
            </a:r>
          </a:p>
          <a:p>
            <a:pPr lvl="1"/>
            <a:r>
              <a:rPr lang="en-US" dirty="0" smtClean="0"/>
              <a:t>Completing tasks themselves</a:t>
            </a:r>
          </a:p>
          <a:p>
            <a:pPr lvl="1"/>
            <a:r>
              <a:rPr lang="en-US" sz="1200" dirty="0"/>
              <a:t>“</a:t>
            </a:r>
            <a:r>
              <a:rPr lang="en-US" sz="1400" dirty="0"/>
              <a:t>You know I mean like I transfer credits from Luzerne all the time.  Like back and forth—I can do it, like once I figured it out I was like ‘wow I don’t have to go and talk to somebody about this…it’s not that hard.’ And I’d rather do it myself; you know what I mean? Like you wanna be a part of what’s going on, so it’s not—if I had something believe me I’d be like,  this needs take care of…you know what I mean? Like any, like if you went to a store and you—something wasn’t right you’d be like ‘this needs to be taken care of’; I’m paying a lot of money for this</a:t>
            </a:r>
            <a:r>
              <a:rPr lang="en-US" sz="1400" dirty="0" smtClean="0"/>
              <a:t>.” (April  Group)</a:t>
            </a:r>
          </a:p>
          <a:p>
            <a:pPr lvl="1"/>
            <a:r>
              <a:rPr lang="en-US" sz="1400" i="1" dirty="0"/>
              <a:t>It is the student’s responsibility.  And uh, we’re higher education field, and we need to step up at one point.  Once we get out of here, you know, it’s just us in the working world.  So, while people do put a lot of pressures on the advising staff, I’d just like to say that some of it’s like a little um, unwarranted.  We are our own people, we are our own students.  And as good as the advising staff is, nothing’s gonna overcome like, student competence</a:t>
            </a:r>
            <a:r>
              <a:rPr lang="en-US" sz="1400" i="1" dirty="0" smtClean="0"/>
              <a:t>.”(October Group</a:t>
            </a:r>
            <a:r>
              <a:rPr lang="en-US" sz="1200" i="1" dirty="0" smtClean="0"/>
              <a:t>)</a:t>
            </a:r>
            <a:endParaRPr lang="en-US" sz="1200" dirty="0"/>
          </a:p>
          <a:p>
            <a:pPr lvl="1"/>
            <a:endParaRPr lang="en-US" sz="1200" dirty="0" smtClean="0"/>
          </a:p>
          <a:p>
            <a:pPr lvl="1"/>
            <a:endParaRPr lang="en-US" sz="1200" i="1" dirty="0"/>
          </a:p>
          <a:p>
            <a:endParaRPr lang="en-US" dirty="0"/>
          </a:p>
        </p:txBody>
      </p:sp>
      <p:sp>
        <p:nvSpPr>
          <p:cNvPr id="4" name="Slide Number Placeholder 3"/>
          <p:cNvSpPr>
            <a:spLocks noGrp="1"/>
          </p:cNvSpPr>
          <p:nvPr>
            <p:ph type="sldNum" sz="quarter" idx="12"/>
          </p:nvPr>
        </p:nvSpPr>
        <p:spPr/>
        <p:txBody>
          <a:bodyPr/>
          <a:lstStyle/>
          <a:p>
            <a:fld id="{77FE350A-C986-491A-9540-A53ADA0966A4}" type="slidenum">
              <a:rPr lang="en-US" smtClean="0"/>
              <a:pPr/>
              <a:t>27</a:t>
            </a:fld>
            <a:endParaRPr lang="en-US" dirty="0"/>
          </a:p>
        </p:txBody>
      </p:sp>
    </p:spTree>
    <p:extLst>
      <p:ext uri="{BB962C8B-B14F-4D97-AF65-F5344CB8AC3E}">
        <p14:creationId xmlns:p14="http://schemas.microsoft.com/office/powerpoint/2010/main" val="388289079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Recommendations</a:t>
            </a:r>
            <a:endParaRPr lang="en-US" dirty="0"/>
          </a:p>
        </p:txBody>
      </p:sp>
      <p:sp>
        <p:nvSpPr>
          <p:cNvPr id="3" name="Content Placeholder 2"/>
          <p:cNvSpPr>
            <a:spLocks noGrp="1"/>
          </p:cNvSpPr>
          <p:nvPr>
            <p:ph idx="1"/>
          </p:nvPr>
        </p:nvSpPr>
        <p:spPr/>
        <p:txBody>
          <a:bodyPr/>
          <a:lstStyle/>
          <a:p>
            <a:r>
              <a:rPr lang="en-US" u="sng" dirty="0"/>
              <a:t>Advising and </a:t>
            </a:r>
            <a:r>
              <a:rPr lang="en-US" u="sng" dirty="0" smtClean="0"/>
              <a:t>FTCAP</a:t>
            </a:r>
          </a:p>
          <a:p>
            <a:endParaRPr lang="en-US" sz="1100" i="1" u="sng" dirty="0"/>
          </a:p>
          <a:p>
            <a:pPr lvl="1"/>
            <a:r>
              <a:rPr lang="en-US" sz="1100" u="sng" dirty="0" smtClean="0"/>
              <a:t>“</a:t>
            </a:r>
            <a:r>
              <a:rPr lang="en-US" sz="1100" dirty="0" smtClean="0"/>
              <a:t>And </a:t>
            </a:r>
            <a:r>
              <a:rPr lang="en-US" sz="1100" dirty="0"/>
              <a:t>I think that every semester advisors should email their students like, I’m your advisor. Cause I know like some freshman might not know</a:t>
            </a:r>
            <a:r>
              <a:rPr lang="en-US" sz="1100" dirty="0" smtClean="0"/>
              <a:t>…” (April  Group)</a:t>
            </a:r>
          </a:p>
          <a:p>
            <a:pPr lvl="1"/>
            <a:endParaRPr lang="en-US" sz="1100" i="1" dirty="0"/>
          </a:p>
          <a:p>
            <a:pPr lvl="1"/>
            <a:r>
              <a:rPr lang="en-US" sz="1100" i="1" dirty="0" smtClean="0"/>
              <a:t>“I </a:t>
            </a:r>
            <a:r>
              <a:rPr lang="en-US" sz="1100" i="1" dirty="0"/>
              <a:t>remember, because it was chaos. When I came in it was chaos.  I don’t know why we were held up in this room and we were meeting with people right over there, and they had no idea what I needed as a Nursing major, so I was getting, it was like mid to late August so everything was full.  So basically I was put in what was available just so I could get started and luckily I was able to like appeal it all and go to the teachers like you had to and get in what I needed but it was chaotic</a:t>
            </a:r>
            <a:r>
              <a:rPr lang="en-US" sz="1100" i="1" dirty="0" smtClean="0"/>
              <a:t>.” (October Groups)</a:t>
            </a:r>
          </a:p>
          <a:p>
            <a:pPr marL="0" indent="0">
              <a:buNone/>
            </a:pPr>
            <a:endParaRPr lang="en-US" sz="1100" i="1" dirty="0"/>
          </a:p>
          <a:p>
            <a:pPr lvl="1"/>
            <a:r>
              <a:rPr lang="en-US" sz="2000" i="1" dirty="0"/>
              <a:t>Clarity in advising </a:t>
            </a:r>
          </a:p>
          <a:p>
            <a:pPr lvl="1"/>
            <a:r>
              <a:rPr lang="en-US" sz="2000" i="1" dirty="0"/>
              <a:t>Instruction on how to use web resources as they relate to advising</a:t>
            </a:r>
            <a:endParaRPr lang="en-US" sz="2000" dirty="0"/>
          </a:p>
          <a:p>
            <a:endParaRPr lang="en-US" dirty="0"/>
          </a:p>
        </p:txBody>
      </p:sp>
      <p:sp>
        <p:nvSpPr>
          <p:cNvPr id="4" name="Slide Number Placeholder 3"/>
          <p:cNvSpPr>
            <a:spLocks noGrp="1"/>
          </p:cNvSpPr>
          <p:nvPr>
            <p:ph type="sldNum" sz="quarter" idx="12"/>
          </p:nvPr>
        </p:nvSpPr>
        <p:spPr/>
        <p:txBody>
          <a:bodyPr/>
          <a:lstStyle/>
          <a:p>
            <a:fld id="{77FE350A-C986-491A-9540-A53ADA0966A4}" type="slidenum">
              <a:rPr lang="en-US" smtClean="0"/>
              <a:pPr/>
              <a:t>28</a:t>
            </a:fld>
            <a:endParaRPr lang="en-US" dirty="0"/>
          </a:p>
        </p:txBody>
      </p:sp>
    </p:spTree>
    <p:extLst>
      <p:ext uri="{BB962C8B-B14F-4D97-AF65-F5344CB8AC3E}">
        <p14:creationId xmlns:p14="http://schemas.microsoft.com/office/powerpoint/2010/main" val="232108554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 Recommendations</a:t>
            </a:r>
            <a:endParaRPr lang="en-US" dirty="0"/>
          </a:p>
        </p:txBody>
      </p:sp>
      <p:sp>
        <p:nvSpPr>
          <p:cNvPr id="3" name="Content Placeholder 2"/>
          <p:cNvSpPr>
            <a:spLocks noGrp="1"/>
          </p:cNvSpPr>
          <p:nvPr>
            <p:ph idx="1"/>
          </p:nvPr>
        </p:nvSpPr>
        <p:spPr/>
        <p:txBody>
          <a:bodyPr/>
          <a:lstStyle/>
          <a:p>
            <a:r>
              <a:rPr lang="en-US" dirty="0" smtClean="0"/>
              <a:t>Overall students were frustrated with the advising process:</a:t>
            </a:r>
          </a:p>
          <a:p>
            <a:pPr lvl="1"/>
            <a:r>
              <a:rPr lang="en-US" dirty="0" smtClean="0"/>
              <a:t>Degree audits (readability)</a:t>
            </a:r>
          </a:p>
          <a:p>
            <a:pPr lvl="1"/>
            <a:r>
              <a:rPr lang="en-US" dirty="0" smtClean="0"/>
              <a:t>Response from advisors</a:t>
            </a:r>
          </a:p>
          <a:p>
            <a:r>
              <a:rPr lang="en-US" dirty="0" smtClean="0"/>
              <a:t>Students were aware of cost</a:t>
            </a:r>
          </a:p>
          <a:p>
            <a:pPr lvl="1"/>
            <a:r>
              <a:rPr lang="en-US" dirty="0" smtClean="0"/>
              <a:t>Did not want to spend any extra time or money in securing their degree</a:t>
            </a:r>
          </a:p>
          <a:p>
            <a:endParaRPr lang="en-US" dirty="0"/>
          </a:p>
        </p:txBody>
      </p:sp>
      <p:sp>
        <p:nvSpPr>
          <p:cNvPr id="4" name="Slide Number Placeholder 3"/>
          <p:cNvSpPr>
            <a:spLocks noGrp="1"/>
          </p:cNvSpPr>
          <p:nvPr>
            <p:ph type="sldNum" sz="quarter" idx="12"/>
          </p:nvPr>
        </p:nvSpPr>
        <p:spPr/>
        <p:txBody>
          <a:bodyPr/>
          <a:lstStyle/>
          <a:p>
            <a:fld id="{77FE350A-C986-491A-9540-A53ADA0966A4}" type="slidenum">
              <a:rPr lang="en-US" smtClean="0"/>
              <a:pPr/>
              <a:t>29</a:t>
            </a:fld>
            <a:endParaRPr lang="en-US" dirty="0"/>
          </a:p>
        </p:txBody>
      </p:sp>
    </p:spTree>
    <p:extLst>
      <p:ext uri="{BB962C8B-B14F-4D97-AF65-F5344CB8AC3E}">
        <p14:creationId xmlns:p14="http://schemas.microsoft.com/office/powerpoint/2010/main" val="29647290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Design Protocol</a:t>
            </a:r>
            <a:endParaRPr lang="en-US" dirty="0"/>
          </a:p>
        </p:txBody>
      </p:sp>
      <p:sp>
        <p:nvSpPr>
          <p:cNvPr id="3" name="Content Placeholder 2"/>
          <p:cNvSpPr>
            <a:spLocks noGrp="1"/>
          </p:cNvSpPr>
          <p:nvPr>
            <p:ph idx="1"/>
          </p:nvPr>
        </p:nvSpPr>
        <p:spPr/>
        <p:txBody>
          <a:bodyPr/>
          <a:lstStyle/>
          <a:p>
            <a:r>
              <a:rPr lang="en-US" dirty="0" smtClean="0"/>
              <a:t>Qualitative </a:t>
            </a:r>
          </a:p>
          <a:p>
            <a:r>
              <a:rPr lang="en-US" dirty="0" smtClean="0"/>
              <a:t>Questions derived from Advising Committee</a:t>
            </a:r>
          </a:p>
          <a:p>
            <a:r>
              <a:rPr lang="en-US" dirty="0" smtClean="0"/>
              <a:t>Focus Group Format</a:t>
            </a:r>
          </a:p>
          <a:p>
            <a:pPr lvl="1"/>
            <a:r>
              <a:rPr lang="en-US" dirty="0" smtClean="0"/>
              <a:t>Used to </a:t>
            </a:r>
            <a:r>
              <a:rPr lang="en-US" dirty="0"/>
              <a:t>o</a:t>
            </a:r>
            <a:r>
              <a:rPr lang="en-US" dirty="0" smtClean="0"/>
              <a:t>btain data about feelings &amp; opinions</a:t>
            </a:r>
          </a:p>
          <a:p>
            <a:pPr lvl="1"/>
            <a:r>
              <a:rPr lang="en-US" dirty="0" smtClean="0"/>
              <a:t>Small groups format</a:t>
            </a:r>
          </a:p>
          <a:p>
            <a:pPr lvl="2"/>
            <a:r>
              <a:rPr lang="en-US" dirty="0" smtClean="0"/>
              <a:t>To encourage participation  </a:t>
            </a:r>
          </a:p>
        </p:txBody>
      </p:sp>
      <p:sp>
        <p:nvSpPr>
          <p:cNvPr id="4" name="Slide Number Placeholder 3"/>
          <p:cNvSpPr>
            <a:spLocks noGrp="1"/>
          </p:cNvSpPr>
          <p:nvPr>
            <p:ph type="sldNum" sz="quarter" idx="12"/>
          </p:nvPr>
        </p:nvSpPr>
        <p:spPr/>
        <p:txBody>
          <a:bodyPr/>
          <a:lstStyle/>
          <a:p>
            <a:fld id="{77FE350A-C986-491A-9540-A53ADA0966A4}" type="slidenum">
              <a:rPr lang="en-US" smtClean="0"/>
              <a:pPr/>
              <a:t>3</a:t>
            </a:fld>
            <a:endParaRPr lang="en-US" dirty="0"/>
          </a:p>
        </p:txBody>
      </p:sp>
    </p:spTree>
    <p:extLst>
      <p:ext uri="{BB962C8B-B14F-4D97-AF65-F5344CB8AC3E}">
        <p14:creationId xmlns:p14="http://schemas.microsoft.com/office/powerpoint/2010/main" val="313963141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 Recommendations</a:t>
            </a:r>
            <a:endParaRPr lang="en-US" dirty="0"/>
          </a:p>
        </p:txBody>
      </p:sp>
      <p:sp>
        <p:nvSpPr>
          <p:cNvPr id="3" name="Content Placeholder 2"/>
          <p:cNvSpPr>
            <a:spLocks noGrp="1"/>
          </p:cNvSpPr>
          <p:nvPr>
            <p:ph idx="1"/>
          </p:nvPr>
        </p:nvSpPr>
        <p:spPr/>
        <p:txBody>
          <a:bodyPr/>
          <a:lstStyle/>
          <a:p>
            <a:pPr lvl="0"/>
            <a:r>
              <a:rPr lang="en-US" dirty="0" smtClean="0"/>
              <a:t>Students were aware of the responsibilities of their advisors</a:t>
            </a:r>
          </a:p>
          <a:p>
            <a:pPr lvl="1"/>
            <a:r>
              <a:rPr lang="en-US" sz="2000" dirty="0" smtClean="0"/>
              <a:t>Apologetic </a:t>
            </a:r>
          </a:p>
          <a:p>
            <a:pPr lvl="1"/>
            <a:r>
              <a:rPr lang="en-US" sz="2000" dirty="0" smtClean="0"/>
              <a:t>But, were very frustrated when they could not get in touch with their advisors.</a:t>
            </a:r>
          </a:p>
          <a:p>
            <a:pPr marL="685800" lvl="1"/>
            <a:r>
              <a:rPr lang="en-US" sz="2000" dirty="0" smtClean="0"/>
              <a:t> </a:t>
            </a:r>
            <a:r>
              <a:rPr lang="en-US" sz="2000" dirty="0"/>
              <a:t>Students were also frustrated that the degree audits  </a:t>
            </a:r>
            <a:r>
              <a:rPr lang="en-US" sz="2000" dirty="0" smtClean="0"/>
              <a:t>and found them cumbersome</a:t>
            </a:r>
          </a:p>
          <a:p>
            <a:pPr marL="1085850" lvl="2"/>
            <a:r>
              <a:rPr lang="en-US" sz="2000" dirty="0" smtClean="0"/>
              <a:t>Interactive degree audits</a:t>
            </a:r>
            <a:endParaRPr lang="en-US" sz="2000" dirty="0"/>
          </a:p>
          <a:p>
            <a:endParaRPr lang="en-US" dirty="0"/>
          </a:p>
        </p:txBody>
      </p:sp>
      <p:sp>
        <p:nvSpPr>
          <p:cNvPr id="4" name="Slide Number Placeholder 3"/>
          <p:cNvSpPr>
            <a:spLocks noGrp="1"/>
          </p:cNvSpPr>
          <p:nvPr>
            <p:ph type="sldNum" sz="quarter" idx="12"/>
          </p:nvPr>
        </p:nvSpPr>
        <p:spPr/>
        <p:txBody>
          <a:bodyPr/>
          <a:lstStyle/>
          <a:p>
            <a:fld id="{77FE350A-C986-491A-9540-A53ADA0966A4}" type="slidenum">
              <a:rPr lang="en-US" smtClean="0"/>
              <a:pPr/>
              <a:t>30</a:t>
            </a:fld>
            <a:endParaRPr lang="en-US" dirty="0"/>
          </a:p>
        </p:txBody>
      </p:sp>
    </p:spTree>
    <p:extLst>
      <p:ext uri="{BB962C8B-B14F-4D97-AF65-F5344CB8AC3E}">
        <p14:creationId xmlns:p14="http://schemas.microsoft.com/office/powerpoint/2010/main" val="298998291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Conclusions/Recommendations</a:t>
            </a:r>
            <a:endParaRPr lang="en-US" dirty="0"/>
          </a:p>
        </p:txBody>
      </p:sp>
      <p:sp>
        <p:nvSpPr>
          <p:cNvPr id="3" name="Content Placeholder 2"/>
          <p:cNvSpPr>
            <a:spLocks noGrp="1"/>
          </p:cNvSpPr>
          <p:nvPr>
            <p:ph idx="1"/>
          </p:nvPr>
        </p:nvSpPr>
        <p:spPr/>
        <p:txBody>
          <a:bodyPr/>
          <a:lstStyle/>
          <a:p>
            <a:pPr marL="685800" lvl="1"/>
            <a:r>
              <a:rPr lang="en-US" sz="2000" dirty="0"/>
              <a:t>A</a:t>
            </a:r>
            <a:r>
              <a:rPr lang="en-US" sz="2000" dirty="0" smtClean="0"/>
              <a:t>ppreciative </a:t>
            </a:r>
            <a:r>
              <a:rPr lang="en-US" sz="2000" dirty="0"/>
              <a:t>of advisors and /or faculty who took the time to explain the process to them in addition to helping with course schedules or course substitutions. </a:t>
            </a:r>
          </a:p>
          <a:p>
            <a:pPr marL="685800" lvl="1"/>
            <a:r>
              <a:rPr lang="en-US" sz="2000" dirty="0" smtClean="0"/>
              <a:t>Students </a:t>
            </a:r>
            <a:r>
              <a:rPr lang="en-US" sz="2000" dirty="0"/>
              <a:t>need to have multiple attempts at explaining the degree audit and the associated items needed for major requirements and class scheduling. </a:t>
            </a:r>
            <a:endParaRPr lang="en-US" sz="2000" dirty="0" smtClean="0"/>
          </a:p>
          <a:p>
            <a:pPr marL="685800" lvl="1"/>
            <a:r>
              <a:rPr lang="en-US" sz="2000" dirty="0" smtClean="0"/>
              <a:t>More time needs to be spent, by advisors, explaining degree requirements especially for freshman and transfer students. </a:t>
            </a:r>
          </a:p>
          <a:p>
            <a:endParaRPr lang="en-US" dirty="0"/>
          </a:p>
        </p:txBody>
      </p:sp>
      <p:sp>
        <p:nvSpPr>
          <p:cNvPr id="4" name="Slide Number Placeholder 3"/>
          <p:cNvSpPr>
            <a:spLocks noGrp="1"/>
          </p:cNvSpPr>
          <p:nvPr>
            <p:ph type="sldNum" sz="quarter" idx="12"/>
          </p:nvPr>
        </p:nvSpPr>
        <p:spPr/>
        <p:txBody>
          <a:bodyPr/>
          <a:lstStyle/>
          <a:p>
            <a:fld id="{77FE350A-C986-491A-9540-A53ADA0966A4}" type="slidenum">
              <a:rPr lang="en-US" smtClean="0"/>
              <a:pPr/>
              <a:t>31</a:t>
            </a:fld>
            <a:endParaRPr lang="en-US" dirty="0"/>
          </a:p>
        </p:txBody>
      </p:sp>
    </p:spTree>
    <p:extLst>
      <p:ext uri="{BB962C8B-B14F-4D97-AF65-F5344CB8AC3E}">
        <p14:creationId xmlns:p14="http://schemas.microsoft.com/office/powerpoint/2010/main" val="53062562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Conclusions/Recommendations</a:t>
            </a:r>
            <a:endParaRPr lang="en-US" dirty="0"/>
          </a:p>
        </p:txBody>
      </p:sp>
      <p:sp>
        <p:nvSpPr>
          <p:cNvPr id="3" name="Content Placeholder 2"/>
          <p:cNvSpPr>
            <a:spLocks noGrp="1"/>
          </p:cNvSpPr>
          <p:nvPr>
            <p:ph idx="1"/>
          </p:nvPr>
        </p:nvSpPr>
        <p:spPr/>
        <p:txBody>
          <a:bodyPr/>
          <a:lstStyle/>
          <a:p>
            <a:pPr marL="285750"/>
            <a:r>
              <a:rPr lang="en-US" sz="1800" dirty="0"/>
              <a:t>Suggestions </a:t>
            </a:r>
            <a:r>
              <a:rPr lang="en-US" sz="1800" dirty="0" smtClean="0"/>
              <a:t>include </a:t>
            </a:r>
            <a:r>
              <a:rPr lang="en-US" sz="1800" dirty="0"/>
              <a:t>individual, group and web access  tutorials on these subjects such as creating a video walk through of how to read a degree audit for the different majors here at PSU WS and posting on the web under the appropriate program might lessen student anxiety and familiarize a student with how to read a degree audit.</a:t>
            </a:r>
          </a:p>
          <a:p>
            <a:pPr marL="0" indent="0">
              <a:buNone/>
            </a:pPr>
            <a:r>
              <a:rPr lang="en-US" sz="1800" dirty="0"/>
              <a:t> </a:t>
            </a:r>
          </a:p>
          <a:p>
            <a:pPr lvl="0"/>
            <a:r>
              <a:rPr lang="en-US" sz="1800" dirty="0" smtClean="0"/>
              <a:t>The </a:t>
            </a:r>
            <a:r>
              <a:rPr lang="en-US" sz="1800" dirty="0"/>
              <a:t>current efforts to revise FTCAP are supported by the data from the second round of focus groups. Students found it confusing ad as noted chaotic in many regards. As this is their first experience with the advising process it can set a positive or negative note that will be carried throughout the students’ academic career. A better experience with the first advising contact would help students to be less confused and more apt to seek out future advising interaction.</a:t>
            </a:r>
          </a:p>
          <a:p>
            <a:endParaRPr lang="en-US" sz="2000" dirty="0"/>
          </a:p>
        </p:txBody>
      </p:sp>
      <p:sp>
        <p:nvSpPr>
          <p:cNvPr id="4" name="Slide Number Placeholder 3"/>
          <p:cNvSpPr>
            <a:spLocks noGrp="1"/>
          </p:cNvSpPr>
          <p:nvPr>
            <p:ph type="sldNum" sz="quarter" idx="12"/>
          </p:nvPr>
        </p:nvSpPr>
        <p:spPr/>
        <p:txBody>
          <a:bodyPr/>
          <a:lstStyle/>
          <a:p>
            <a:fld id="{77FE350A-C986-491A-9540-A53ADA0966A4}" type="slidenum">
              <a:rPr lang="en-US" smtClean="0"/>
              <a:pPr/>
              <a:t>32</a:t>
            </a:fld>
            <a:endParaRPr lang="en-US" dirty="0"/>
          </a:p>
        </p:txBody>
      </p:sp>
    </p:spTree>
    <p:extLst>
      <p:ext uri="{BB962C8B-B14F-4D97-AF65-F5344CB8AC3E}">
        <p14:creationId xmlns:p14="http://schemas.microsoft.com/office/powerpoint/2010/main" val="17744231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Focus Group Research Design Protocol</a:t>
            </a:r>
            <a:endParaRPr lang="en-US" dirty="0"/>
          </a:p>
        </p:txBody>
      </p:sp>
      <p:sp>
        <p:nvSpPr>
          <p:cNvPr id="3" name="Content Placeholder 2"/>
          <p:cNvSpPr>
            <a:spLocks noGrp="1"/>
          </p:cNvSpPr>
          <p:nvPr>
            <p:ph idx="1"/>
          </p:nvPr>
        </p:nvSpPr>
        <p:spPr/>
        <p:txBody>
          <a:bodyPr/>
          <a:lstStyle/>
          <a:p>
            <a:r>
              <a:rPr lang="en-US" dirty="0" smtClean="0"/>
              <a:t>Sample</a:t>
            </a:r>
          </a:p>
          <a:p>
            <a:pPr lvl="1"/>
            <a:r>
              <a:rPr lang="en-US" dirty="0" smtClean="0"/>
              <a:t>Random sample </a:t>
            </a:r>
          </a:p>
          <a:p>
            <a:pPr lvl="1"/>
            <a:r>
              <a:rPr lang="en-US" dirty="0" smtClean="0"/>
              <a:t>Population: All currently enrolled PSU-WS Students- Spring 2011</a:t>
            </a:r>
          </a:p>
          <a:p>
            <a:pPr lvl="1"/>
            <a:r>
              <a:rPr lang="en-US" dirty="0" smtClean="0"/>
              <a:t>75 currently enrolled (Spring 2011 Semester) students</a:t>
            </a:r>
          </a:p>
          <a:p>
            <a:pPr lvl="1"/>
            <a:endParaRPr lang="en-US" dirty="0"/>
          </a:p>
        </p:txBody>
      </p:sp>
      <p:sp>
        <p:nvSpPr>
          <p:cNvPr id="4" name="Slide Number Placeholder 3"/>
          <p:cNvSpPr>
            <a:spLocks noGrp="1"/>
          </p:cNvSpPr>
          <p:nvPr>
            <p:ph type="sldNum" sz="quarter" idx="12"/>
          </p:nvPr>
        </p:nvSpPr>
        <p:spPr/>
        <p:txBody>
          <a:bodyPr/>
          <a:lstStyle/>
          <a:p>
            <a:fld id="{77FE350A-C986-491A-9540-A53ADA0966A4}" type="slidenum">
              <a:rPr lang="en-US" smtClean="0"/>
              <a:pPr/>
              <a:t>4</a:t>
            </a:fld>
            <a:endParaRPr lang="en-US" dirty="0"/>
          </a:p>
        </p:txBody>
      </p:sp>
    </p:spTree>
    <p:extLst>
      <p:ext uri="{BB962C8B-B14F-4D97-AF65-F5344CB8AC3E}">
        <p14:creationId xmlns:p14="http://schemas.microsoft.com/office/powerpoint/2010/main" val="7893723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Focus Group Research Design Protocol</a:t>
            </a:r>
          </a:p>
        </p:txBody>
      </p:sp>
      <p:sp>
        <p:nvSpPr>
          <p:cNvPr id="3" name="Content Placeholder 2"/>
          <p:cNvSpPr>
            <a:spLocks noGrp="1"/>
          </p:cNvSpPr>
          <p:nvPr>
            <p:ph idx="1"/>
          </p:nvPr>
        </p:nvSpPr>
        <p:spPr>
          <a:xfrm>
            <a:off x="1219200" y="1752600"/>
            <a:ext cx="7772400" cy="4114800"/>
          </a:xfrm>
        </p:spPr>
        <p:txBody>
          <a:bodyPr/>
          <a:lstStyle/>
          <a:p>
            <a:r>
              <a:rPr lang="en-US" sz="2400" dirty="0" smtClean="0"/>
              <a:t>Invitation Letter </a:t>
            </a:r>
          </a:p>
          <a:p>
            <a:r>
              <a:rPr lang="en-US" sz="2400" dirty="0" smtClean="0"/>
              <a:t>Three Focus Group sessions</a:t>
            </a:r>
          </a:p>
          <a:p>
            <a:pPr lvl="1"/>
            <a:r>
              <a:rPr lang="en-US" sz="2400" dirty="0" smtClean="0"/>
              <a:t>Noon and 5:00 p.m.</a:t>
            </a:r>
          </a:p>
          <a:p>
            <a:pPr lvl="1"/>
            <a:r>
              <a:rPr lang="en-US" sz="2400" smtClean="0"/>
              <a:t>April 18, </a:t>
            </a:r>
            <a:r>
              <a:rPr lang="en-US" sz="2400" dirty="0" smtClean="0"/>
              <a:t>2011</a:t>
            </a:r>
          </a:p>
          <a:p>
            <a:r>
              <a:rPr lang="en-US" sz="2400" dirty="0" smtClean="0"/>
              <a:t>Incentive to participate</a:t>
            </a:r>
          </a:p>
          <a:p>
            <a:pPr lvl="1"/>
            <a:r>
              <a:rPr lang="en-US" sz="2400" dirty="0" smtClean="0"/>
              <a:t>Gift certificate to the Campus Bookstore</a:t>
            </a:r>
          </a:p>
          <a:p>
            <a:pPr lvl="1"/>
            <a:r>
              <a:rPr lang="en-US" sz="2400" dirty="0" smtClean="0"/>
              <a:t>Free lunch /dinner provided</a:t>
            </a:r>
          </a:p>
          <a:p>
            <a:r>
              <a:rPr lang="en-US" sz="2400" dirty="0" smtClean="0"/>
              <a:t>Reminder emails were sent to encourage participation</a:t>
            </a:r>
            <a:endParaRPr lang="en-US" sz="2400" dirty="0"/>
          </a:p>
        </p:txBody>
      </p:sp>
      <p:sp>
        <p:nvSpPr>
          <p:cNvPr id="4" name="Slide Number Placeholder 3"/>
          <p:cNvSpPr>
            <a:spLocks noGrp="1"/>
          </p:cNvSpPr>
          <p:nvPr>
            <p:ph type="sldNum" sz="quarter" idx="12"/>
          </p:nvPr>
        </p:nvSpPr>
        <p:spPr/>
        <p:txBody>
          <a:bodyPr/>
          <a:lstStyle/>
          <a:p>
            <a:fld id="{77FE350A-C986-491A-9540-A53ADA0966A4}" type="slidenum">
              <a:rPr lang="en-US" smtClean="0"/>
              <a:pPr/>
              <a:t>5</a:t>
            </a:fld>
            <a:endParaRPr lang="en-US" dirty="0"/>
          </a:p>
        </p:txBody>
      </p:sp>
    </p:spTree>
    <p:extLst>
      <p:ext uri="{BB962C8B-B14F-4D97-AF65-F5344CB8AC3E}">
        <p14:creationId xmlns:p14="http://schemas.microsoft.com/office/powerpoint/2010/main" val="30616818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 Round</a:t>
            </a:r>
            <a:endParaRPr lang="en-US" dirty="0"/>
          </a:p>
        </p:txBody>
      </p:sp>
      <p:sp>
        <p:nvSpPr>
          <p:cNvPr id="3" name="Content Placeholder 2"/>
          <p:cNvSpPr>
            <a:spLocks noGrp="1"/>
          </p:cNvSpPr>
          <p:nvPr>
            <p:ph idx="1"/>
          </p:nvPr>
        </p:nvSpPr>
        <p:spPr/>
        <p:txBody>
          <a:bodyPr/>
          <a:lstStyle/>
          <a:p>
            <a:r>
              <a:rPr lang="en-US" dirty="0" smtClean="0"/>
              <a:t>Same protocol </a:t>
            </a:r>
          </a:p>
          <a:p>
            <a:pPr lvl="1"/>
            <a:r>
              <a:rPr lang="en-US" dirty="0" smtClean="0"/>
              <a:t>300 currently </a:t>
            </a:r>
            <a:r>
              <a:rPr lang="en-US" dirty="0"/>
              <a:t>enrolled </a:t>
            </a:r>
            <a:r>
              <a:rPr lang="en-US" dirty="0" smtClean="0"/>
              <a:t>(Fall 2011 </a:t>
            </a:r>
            <a:r>
              <a:rPr lang="en-US" dirty="0"/>
              <a:t>Semester) students</a:t>
            </a:r>
          </a:p>
          <a:p>
            <a:endParaRPr lang="en-US" dirty="0" smtClean="0"/>
          </a:p>
          <a:p>
            <a:r>
              <a:rPr lang="en-US" sz="2400" dirty="0" smtClean="0"/>
              <a:t>Two</a:t>
            </a:r>
            <a:r>
              <a:rPr lang="en-US" sz="2400" dirty="0" smtClean="0">
                <a:solidFill>
                  <a:schemeClr val="tx2"/>
                </a:solidFill>
              </a:rPr>
              <a:t> </a:t>
            </a:r>
            <a:r>
              <a:rPr lang="en-US" sz="2400" dirty="0" smtClean="0"/>
              <a:t>possible focus groups (October 24, 2011)</a:t>
            </a:r>
          </a:p>
          <a:p>
            <a:pPr lvl="1"/>
            <a:r>
              <a:rPr lang="en-US" dirty="0" smtClean="0"/>
              <a:t>noon</a:t>
            </a:r>
          </a:p>
          <a:p>
            <a:pPr lvl="1"/>
            <a:r>
              <a:rPr lang="en-US" dirty="0" smtClean="0"/>
              <a:t>5 p.m.</a:t>
            </a:r>
            <a:endParaRPr lang="en-US" dirty="0"/>
          </a:p>
        </p:txBody>
      </p:sp>
      <p:sp>
        <p:nvSpPr>
          <p:cNvPr id="4" name="Slide Number Placeholder 3"/>
          <p:cNvSpPr>
            <a:spLocks noGrp="1"/>
          </p:cNvSpPr>
          <p:nvPr>
            <p:ph type="sldNum" sz="quarter" idx="12"/>
          </p:nvPr>
        </p:nvSpPr>
        <p:spPr/>
        <p:txBody>
          <a:bodyPr/>
          <a:lstStyle/>
          <a:p>
            <a:fld id="{77FE350A-C986-491A-9540-A53ADA0966A4}" type="slidenum">
              <a:rPr lang="en-US" smtClean="0"/>
              <a:pPr/>
              <a:t>6</a:t>
            </a:fld>
            <a:endParaRPr lang="en-US" dirty="0"/>
          </a:p>
        </p:txBody>
      </p:sp>
    </p:spTree>
    <p:extLst>
      <p:ext uri="{BB962C8B-B14F-4D97-AF65-F5344CB8AC3E}">
        <p14:creationId xmlns:p14="http://schemas.microsoft.com/office/powerpoint/2010/main" val="1292110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52400"/>
            <a:ext cx="7793037" cy="1143000"/>
          </a:xfrm>
        </p:spPr>
        <p:txBody>
          <a:bodyPr/>
          <a:lstStyle/>
          <a:p>
            <a:r>
              <a:rPr lang="en-US" dirty="0" smtClean="0"/>
              <a:t>Focus Group Questions</a:t>
            </a:r>
            <a:endParaRPr lang="en-US" dirty="0"/>
          </a:p>
        </p:txBody>
      </p:sp>
      <p:sp>
        <p:nvSpPr>
          <p:cNvPr id="3" name="Content Placeholder 2"/>
          <p:cNvSpPr>
            <a:spLocks noGrp="1"/>
          </p:cNvSpPr>
          <p:nvPr>
            <p:ph idx="1"/>
          </p:nvPr>
        </p:nvSpPr>
        <p:spPr/>
        <p:txBody>
          <a:bodyPr/>
          <a:lstStyle/>
          <a:p>
            <a:pPr lvl="0"/>
            <a:r>
              <a:rPr lang="en-US" dirty="0"/>
              <a:t>What semester or year are you in currently in?</a:t>
            </a:r>
          </a:p>
          <a:p>
            <a:pPr lvl="0"/>
            <a:r>
              <a:rPr lang="en-US" dirty="0"/>
              <a:t>Do you know who your advisor is or how to find out? </a:t>
            </a:r>
          </a:p>
          <a:p>
            <a:pPr lvl="0"/>
            <a:r>
              <a:rPr lang="en-US" dirty="0"/>
              <a:t>How often do you meet with your advisor each semester?</a:t>
            </a:r>
          </a:p>
          <a:p>
            <a:endParaRPr lang="en-US" dirty="0"/>
          </a:p>
        </p:txBody>
      </p:sp>
      <p:sp>
        <p:nvSpPr>
          <p:cNvPr id="4" name="Slide Number Placeholder 3"/>
          <p:cNvSpPr>
            <a:spLocks noGrp="1"/>
          </p:cNvSpPr>
          <p:nvPr>
            <p:ph type="sldNum" sz="quarter" idx="12"/>
          </p:nvPr>
        </p:nvSpPr>
        <p:spPr/>
        <p:txBody>
          <a:bodyPr/>
          <a:lstStyle/>
          <a:p>
            <a:fld id="{77FE350A-C986-491A-9540-A53ADA0966A4}" type="slidenum">
              <a:rPr lang="en-US" smtClean="0"/>
              <a:pPr/>
              <a:t>7</a:t>
            </a:fld>
            <a:endParaRPr lang="en-US" dirty="0"/>
          </a:p>
        </p:txBody>
      </p:sp>
    </p:spTree>
    <p:extLst>
      <p:ext uri="{BB962C8B-B14F-4D97-AF65-F5344CB8AC3E}">
        <p14:creationId xmlns:p14="http://schemas.microsoft.com/office/powerpoint/2010/main" val="5217596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Questions Continued…</a:t>
            </a:r>
            <a:endParaRPr lang="en-US" dirty="0"/>
          </a:p>
        </p:txBody>
      </p:sp>
      <p:sp>
        <p:nvSpPr>
          <p:cNvPr id="3" name="Content Placeholder 2"/>
          <p:cNvSpPr>
            <a:spLocks noGrp="1"/>
          </p:cNvSpPr>
          <p:nvPr>
            <p:ph idx="1"/>
          </p:nvPr>
        </p:nvSpPr>
        <p:spPr>
          <a:xfrm>
            <a:off x="1219200" y="1828800"/>
            <a:ext cx="7772400" cy="4572000"/>
          </a:xfrm>
        </p:spPr>
        <p:txBody>
          <a:bodyPr/>
          <a:lstStyle/>
          <a:p>
            <a:pPr lvl="0"/>
            <a:r>
              <a:rPr lang="en-US" dirty="0"/>
              <a:t>What areas have you discussed with your advisor?</a:t>
            </a:r>
          </a:p>
          <a:p>
            <a:pPr lvl="1"/>
            <a:r>
              <a:rPr lang="en-US" dirty="0"/>
              <a:t>Schedule of courses for upcoming semester</a:t>
            </a:r>
          </a:p>
          <a:p>
            <a:pPr lvl="1"/>
            <a:r>
              <a:rPr lang="en-US" dirty="0"/>
              <a:t>Discuss program and major requirements</a:t>
            </a:r>
          </a:p>
          <a:p>
            <a:pPr lvl="1"/>
            <a:r>
              <a:rPr lang="en-US" dirty="0"/>
              <a:t>Talk about career options</a:t>
            </a:r>
          </a:p>
          <a:p>
            <a:pPr lvl="1"/>
            <a:r>
              <a:rPr lang="en-US" dirty="0"/>
              <a:t>Discuss academic concerns</a:t>
            </a:r>
          </a:p>
          <a:p>
            <a:pPr lvl="1"/>
            <a:r>
              <a:rPr lang="en-US" dirty="0"/>
              <a:t>Discuss graduate programs</a:t>
            </a:r>
          </a:p>
          <a:p>
            <a:pPr lvl="1"/>
            <a:r>
              <a:rPr lang="en-US" dirty="0"/>
              <a:t>Ask for a referral</a:t>
            </a:r>
          </a:p>
          <a:p>
            <a:endParaRPr lang="en-US" dirty="0"/>
          </a:p>
        </p:txBody>
      </p:sp>
      <p:sp>
        <p:nvSpPr>
          <p:cNvPr id="4" name="Slide Number Placeholder 3"/>
          <p:cNvSpPr>
            <a:spLocks noGrp="1"/>
          </p:cNvSpPr>
          <p:nvPr>
            <p:ph type="sldNum" sz="quarter" idx="12"/>
          </p:nvPr>
        </p:nvSpPr>
        <p:spPr/>
        <p:txBody>
          <a:bodyPr/>
          <a:lstStyle/>
          <a:p>
            <a:fld id="{77FE350A-C986-491A-9540-A53ADA0966A4}" type="slidenum">
              <a:rPr lang="en-US" smtClean="0"/>
              <a:pPr/>
              <a:t>8</a:t>
            </a:fld>
            <a:endParaRPr lang="en-US" dirty="0"/>
          </a:p>
        </p:txBody>
      </p:sp>
    </p:spTree>
    <p:extLst>
      <p:ext uri="{BB962C8B-B14F-4D97-AF65-F5344CB8AC3E}">
        <p14:creationId xmlns:p14="http://schemas.microsoft.com/office/powerpoint/2010/main" val="27879038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Questions Continued…</a:t>
            </a:r>
            <a:endParaRPr lang="en-US" dirty="0"/>
          </a:p>
        </p:txBody>
      </p:sp>
      <p:sp>
        <p:nvSpPr>
          <p:cNvPr id="3" name="Content Placeholder 2"/>
          <p:cNvSpPr>
            <a:spLocks noGrp="1"/>
          </p:cNvSpPr>
          <p:nvPr>
            <p:ph idx="1"/>
          </p:nvPr>
        </p:nvSpPr>
        <p:spPr/>
        <p:txBody>
          <a:bodyPr/>
          <a:lstStyle/>
          <a:p>
            <a:pPr lvl="0"/>
            <a:r>
              <a:rPr lang="en-US" sz="2400" dirty="0"/>
              <a:t>What specific issues/challenges with advising services did you encounter this academic year</a:t>
            </a:r>
            <a:r>
              <a:rPr lang="en-US" sz="2400" dirty="0" smtClean="0"/>
              <a:t>?</a:t>
            </a:r>
          </a:p>
          <a:p>
            <a:pPr lvl="0"/>
            <a:endParaRPr lang="en-US" sz="2400" dirty="0"/>
          </a:p>
          <a:p>
            <a:pPr lvl="0"/>
            <a:r>
              <a:rPr lang="en-US" sz="2400" dirty="0"/>
              <a:t>Describe your experiences with academic advising.</a:t>
            </a:r>
          </a:p>
          <a:p>
            <a:pPr lvl="0"/>
            <a:r>
              <a:rPr lang="en-US" sz="2400" dirty="0"/>
              <a:t>What resources of the campus have you used</a:t>
            </a:r>
            <a:r>
              <a:rPr lang="en-US" sz="2400" dirty="0" smtClean="0"/>
              <a:t>?</a:t>
            </a:r>
          </a:p>
          <a:p>
            <a:pPr lvl="0"/>
            <a:endParaRPr lang="en-US" sz="2400" dirty="0"/>
          </a:p>
          <a:p>
            <a:pPr lvl="0"/>
            <a:r>
              <a:rPr lang="en-US" sz="2400" dirty="0"/>
              <a:t>What are the best times to meet? What kinds of information are you most interested in talking with an advisor about</a:t>
            </a:r>
            <a:r>
              <a:rPr lang="en-US" dirty="0"/>
              <a:t>?</a:t>
            </a:r>
          </a:p>
          <a:p>
            <a:endParaRPr lang="en-US" dirty="0"/>
          </a:p>
        </p:txBody>
      </p:sp>
      <p:sp>
        <p:nvSpPr>
          <p:cNvPr id="4" name="Slide Number Placeholder 3"/>
          <p:cNvSpPr>
            <a:spLocks noGrp="1"/>
          </p:cNvSpPr>
          <p:nvPr>
            <p:ph type="sldNum" sz="quarter" idx="12"/>
          </p:nvPr>
        </p:nvSpPr>
        <p:spPr/>
        <p:txBody>
          <a:bodyPr/>
          <a:lstStyle/>
          <a:p>
            <a:fld id="{77FE350A-C986-491A-9540-A53ADA0966A4}" type="slidenum">
              <a:rPr lang="en-US" smtClean="0"/>
              <a:pPr/>
              <a:t>9</a:t>
            </a:fld>
            <a:endParaRPr lang="en-US" dirty="0"/>
          </a:p>
        </p:txBody>
      </p:sp>
    </p:spTree>
    <p:extLst>
      <p:ext uri="{BB962C8B-B14F-4D97-AF65-F5344CB8AC3E}">
        <p14:creationId xmlns:p14="http://schemas.microsoft.com/office/powerpoint/2010/main" val="1228468539"/>
      </p:ext>
    </p:extLst>
  </p:cSld>
  <p:clrMapOvr>
    <a:masterClrMapping/>
  </p:clrMapOvr>
  <p:timing>
    <p:tnLst>
      <p:par>
        <p:cTn id="1" dur="indefinite" restart="never" nodeType="tmRoot"/>
      </p:par>
    </p:tnLst>
  </p:timing>
</p:sld>
</file>

<file path=ppt/theme/theme1.xml><?xml version="1.0" encoding="utf-8"?>
<a:theme xmlns:a="http://schemas.openxmlformats.org/drawingml/2006/main" name="Penn_State_Worthington_Scranton_Master">
  <a:themeElements>
    <a:clrScheme name="">
      <a:dk1>
        <a:srgbClr val="000000"/>
      </a:dk1>
      <a:lt1>
        <a:srgbClr val="FFFFFF"/>
      </a:lt1>
      <a:dk2>
        <a:srgbClr val="003366"/>
      </a:dk2>
      <a:lt2>
        <a:srgbClr val="637AC5"/>
      </a:lt2>
      <a:accent1>
        <a:srgbClr val="99CCFF"/>
      </a:accent1>
      <a:accent2>
        <a:srgbClr val="3366CC"/>
      </a:accent2>
      <a:accent3>
        <a:srgbClr val="FFFFFF"/>
      </a:accent3>
      <a:accent4>
        <a:srgbClr val="000000"/>
      </a:accent4>
      <a:accent5>
        <a:srgbClr val="CAE2FF"/>
      </a:accent5>
      <a:accent6>
        <a:srgbClr val="2D5CB9"/>
      </a:accent6>
      <a:hlink>
        <a:srgbClr val="899DD7"/>
      </a:hlink>
      <a:folHlink>
        <a:srgbClr val="FCF9C4"/>
      </a:folHlink>
    </a:clrScheme>
    <a:fontScheme name="blocks3">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charset="0"/>
          </a:defRPr>
        </a:defPPr>
      </a:lstStyle>
    </a:lnDef>
  </a:objectDefaults>
  <a:extraClrSchemeLst>
    <a:extraClrScheme>
      <a:clrScheme name="blocks3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ocks3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ocks3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ocks3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ocks3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ocks3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ocks3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Penn_State_Worthington_Scranton_Master</Template>
  <TotalTime>330</TotalTime>
  <Words>2908</Words>
  <Application>Microsoft Office PowerPoint</Application>
  <PresentationFormat>On-screen Show (4:3)</PresentationFormat>
  <Paragraphs>254</Paragraphs>
  <Slides>32</Slides>
  <Notes>27</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Penn_State_Worthington_Scranton_Master</vt:lpstr>
      <vt:lpstr>Worthington Scranton Faculty Senate Advising Committee</vt:lpstr>
      <vt:lpstr>Advising Committee Goals</vt:lpstr>
      <vt:lpstr> Design Protocol</vt:lpstr>
      <vt:lpstr>Focus Group Research Design Protocol</vt:lpstr>
      <vt:lpstr>Focus Group Research Design Protocol</vt:lpstr>
      <vt:lpstr>Second Round</vt:lpstr>
      <vt:lpstr>Focus Group Questions</vt:lpstr>
      <vt:lpstr>Research Questions Continued…</vt:lpstr>
      <vt:lpstr>Research Questions Continued…</vt:lpstr>
      <vt:lpstr>Research Questions Continued…</vt:lpstr>
      <vt:lpstr>Research Questions continued…</vt:lpstr>
      <vt:lpstr>Focus Group April  2011 Sample Characteristics </vt:lpstr>
      <vt:lpstr> Focus Groups October, 2011Sample Characteristics </vt:lpstr>
      <vt:lpstr>Results/ Main Themes</vt:lpstr>
      <vt:lpstr>Results/ Main Themes</vt:lpstr>
      <vt:lpstr>Results/ Main Themes</vt:lpstr>
      <vt:lpstr>Results/ Main Themes</vt:lpstr>
      <vt:lpstr>Results/ Main Themes</vt:lpstr>
      <vt:lpstr>Results/ Main Themes</vt:lpstr>
      <vt:lpstr>Results/ Main Themes</vt:lpstr>
      <vt:lpstr>Results/ Main Themes</vt:lpstr>
      <vt:lpstr>Results/ Main Themes</vt:lpstr>
      <vt:lpstr>Results/ Main Themes</vt:lpstr>
      <vt:lpstr>Student Recommendations</vt:lpstr>
      <vt:lpstr>Student Recommendations</vt:lpstr>
      <vt:lpstr>Student Recommendations</vt:lpstr>
      <vt:lpstr>Student Recommendations</vt:lpstr>
      <vt:lpstr>Student Recommendations</vt:lpstr>
      <vt:lpstr>Conclusions/ Recommendations</vt:lpstr>
      <vt:lpstr>Conclusions/ Recommendations</vt:lpstr>
      <vt:lpstr>Conclusions/Recommendations</vt:lpstr>
      <vt:lpstr>Conclusions/Recommendations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jam81</dc:creator>
  <cp:lastModifiedBy>User</cp:lastModifiedBy>
  <cp:revision>89</cp:revision>
  <cp:lastPrinted>2011-10-10T15:01:38Z</cp:lastPrinted>
  <dcterms:created xsi:type="dcterms:W3CDTF">2011-08-25T17:46:23Z</dcterms:created>
  <dcterms:modified xsi:type="dcterms:W3CDTF">2012-02-02T22:31:32Z</dcterms:modified>
</cp:coreProperties>
</file>