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0"/>
  </p:notesMasterIdLst>
  <p:handoutMasterIdLst>
    <p:handoutMasterId r:id="rId31"/>
  </p:handoutMasterIdLst>
  <p:sldIdLst>
    <p:sldId id="256" r:id="rId2"/>
    <p:sldId id="274" r:id="rId3"/>
    <p:sldId id="277" r:id="rId4"/>
    <p:sldId id="302" r:id="rId5"/>
    <p:sldId id="319" r:id="rId6"/>
    <p:sldId id="301" r:id="rId7"/>
    <p:sldId id="287" r:id="rId8"/>
    <p:sldId id="303" r:id="rId9"/>
    <p:sldId id="295" r:id="rId10"/>
    <p:sldId id="291" r:id="rId11"/>
    <p:sldId id="258" r:id="rId12"/>
    <p:sldId id="292" r:id="rId13"/>
    <p:sldId id="293" r:id="rId14"/>
    <p:sldId id="304" r:id="rId15"/>
    <p:sldId id="305" r:id="rId16"/>
    <p:sldId id="306" r:id="rId17"/>
    <p:sldId id="307" r:id="rId18"/>
    <p:sldId id="320" r:id="rId19"/>
    <p:sldId id="297" r:id="rId20"/>
    <p:sldId id="318" r:id="rId21"/>
    <p:sldId id="317" r:id="rId22"/>
    <p:sldId id="313" r:id="rId23"/>
    <p:sldId id="321" r:id="rId24"/>
    <p:sldId id="316" r:id="rId25"/>
    <p:sldId id="271" r:id="rId26"/>
    <p:sldId id="272" r:id="rId27"/>
    <p:sldId id="270" r:id="rId28"/>
    <p:sldId id="289" r:id="rId29"/>
  </p:sldIdLst>
  <p:sldSz cx="9144000" cy="6858000" type="screen4x3"/>
  <p:notesSz cx="9309100" cy="70532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347" autoAdjust="0"/>
    <p:restoredTop sz="77471" autoAdjust="0"/>
  </p:normalViewPr>
  <p:slideViewPr>
    <p:cSldViewPr snapToGrid="0">
      <p:cViewPr varScale="1">
        <p:scale>
          <a:sx n="83" d="100"/>
          <a:sy n="83" d="100"/>
        </p:scale>
        <p:origin x="171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33943" cy="353888"/>
          </a:xfrm>
          <a:prstGeom prst="rect">
            <a:avLst/>
          </a:prstGeom>
        </p:spPr>
        <p:txBody>
          <a:bodyPr vert="horz" lIns="93492" tIns="46747" rIns="93492" bIns="46747" rtlCol="0"/>
          <a:lstStyle>
            <a:lvl1pPr algn="l">
              <a:defRPr sz="1200"/>
            </a:lvl1pPr>
          </a:lstStyle>
          <a:p>
            <a:endParaRPr lang="en-US"/>
          </a:p>
        </p:txBody>
      </p:sp>
      <p:sp>
        <p:nvSpPr>
          <p:cNvPr id="3" name="Date Placeholder 2"/>
          <p:cNvSpPr>
            <a:spLocks noGrp="1"/>
          </p:cNvSpPr>
          <p:nvPr>
            <p:ph type="dt" sz="quarter" idx="1"/>
          </p:nvPr>
        </p:nvSpPr>
        <p:spPr>
          <a:xfrm>
            <a:off x="5273004" y="0"/>
            <a:ext cx="4033943" cy="353888"/>
          </a:xfrm>
          <a:prstGeom prst="rect">
            <a:avLst/>
          </a:prstGeom>
        </p:spPr>
        <p:txBody>
          <a:bodyPr vert="horz" lIns="93492" tIns="46747" rIns="93492" bIns="46747" rtlCol="0"/>
          <a:lstStyle>
            <a:lvl1pPr algn="r">
              <a:defRPr sz="1200"/>
            </a:lvl1pPr>
          </a:lstStyle>
          <a:p>
            <a:fld id="{0DDD2992-218A-4FD2-86EA-6D52D3595D26}" type="datetimeFigureOut">
              <a:rPr lang="en-US" smtClean="0"/>
              <a:t>10/23/2017</a:t>
            </a:fld>
            <a:endParaRPr lang="en-US"/>
          </a:p>
        </p:txBody>
      </p:sp>
      <p:sp>
        <p:nvSpPr>
          <p:cNvPr id="4" name="Footer Placeholder 3"/>
          <p:cNvSpPr>
            <a:spLocks noGrp="1"/>
          </p:cNvSpPr>
          <p:nvPr>
            <p:ph type="ftr" sz="quarter" idx="2"/>
          </p:nvPr>
        </p:nvSpPr>
        <p:spPr>
          <a:xfrm>
            <a:off x="1" y="6699377"/>
            <a:ext cx="4033943" cy="353888"/>
          </a:xfrm>
          <a:prstGeom prst="rect">
            <a:avLst/>
          </a:prstGeom>
        </p:spPr>
        <p:txBody>
          <a:bodyPr vert="horz" lIns="93492" tIns="46747" rIns="93492" bIns="46747" rtlCol="0" anchor="b"/>
          <a:lstStyle>
            <a:lvl1pPr algn="l">
              <a:defRPr sz="1200"/>
            </a:lvl1pPr>
          </a:lstStyle>
          <a:p>
            <a:endParaRPr lang="en-US"/>
          </a:p>
        </p:txBody>
      </p:sp>
      <p:sp>
        <p:nvSpPr>
          <p:cNvPr id="5" name="Slide Number Placeholder 4"/>
          <p:cNvSpPr>
            <a:spLocks noGrp="1"/>
          </p:cNvSpPr>
          <p:nvPr>
            <p:ph type="sldNum" sz="quarter" idx="3"/>
          </p:nvPr>
        </p:nvSpPr>
        <p:spPr>
          <a:xfrm>
            <a:off x="5273004" y="6699377"/>
            <a:ext cx="4033943" cy="353888"/>
          </a:xfrm>
          <a:prstGeom prst="rect">
            <a:avLst/>
          </a:prstGeom>
        </p:spPr>
        <p:txBody>
          <a:bodyPr vert="horz" lIns="93492" tIns="46747" rIns="93492" bIns="46747" rtlCol="0" anchor="b"/>
          <a:lstStyle>
            <a:lvl1pPr algn="r">
              <a:defRPr sz="1200"/>
            </a:lvl1pPr>
          </a:lstStyle>
          <a:p>
            <a:fld id="{DFD4C5FF-DA78-4C3B-9310-737AD2C8D830}" type="slidenum">
              <a:rPr lang="en-US" smtClean="0"/>
              <a:t>‹#›</a:t>
            </a:fld>
            <a:endParaRPr lang="en-US"/>
          </a:p>
        </p:txBody>
      </p:sp>
    </p:spTree>
    <p:extLst>
      <p:ext uri="{BB962C8B-B14F-4D97-AF65-F5344CB8AC3E}">
        <p14:creationId xmlns:p14="http://schemas.microsoft.com/office/powerpoint/2010/main" val="18579217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33943" cy="353888"/>
          </a:xfrm>
          <a:prstGeom prst="rect">
            <a:avLst/>
          </a:prstGeom>
        </p:spPr>
        <p:txBody>
          <a:bodyPr vert="horz" lIns="93492" tIns="46747" rIns="93492" bIns="46747" rtlCol="0"/>
          <a:lstStyle>
            <a:lvl1pPr algn="l">
              <a:defRPr sz="1200"/>
            </a:lvl1pPr>
          </a:lstStyle>
          <a:p>
            <a:endParaRPr lang="en-US"/>
          </a:p>
        </p:txBody>
      </p:sp>
      <p:sp>
        <p:nvSpPr>
          <p:cNvPr id="3" name="Date Placeholder 2"/>
          <p:cNvSpPr>
            <a:spLocks noGrp="1"/>
          </p:cNvSpPr>
          <p:nvPr>
            <p:ph type="dt" idx="1"/>
          </p:nvPr>
        </p:nvSpPr>
        <p:spPr>
          <a:xfrm>
            <a:off x="5273004" y="0"/>
            <a:ext cx="4033943" cy="353888"/>
          </a:xfrm>
          <a:prstGeom prst="rect">
            <a:avLst/>
          </a:prstGeom>
        </p:spPr>
        <p:txBody>
          <a:bodyPr vert="horz" lIns="93492" tIns="46747" rIns="93492" bIns="46747" rtlCol="0"/>
          <a:lstStyle>
            <a:lvl1pPr algn="r">
              <a:defRPr sz="1200"/>
            </a:lvl1pPr>
          </a:lstStyle>
          <a:p>
            <a:fld id="{BB6DF40B-B4C5-464D-8CAB-DE7C4053315D}" type="datetimeFigureOut">
              <a:rPr lang="en-US" smtClean="0"/>
              <a:t>10/23/2017</a:t>
            </a:fld>
            <a:endParaRPr lang="en-US"/>
          </a:p>
        </p:txBody>
      </p:sp>
      <p:sp>
        <p:nvSpPr>
          <p:cNvPr id="4" name="Slide Image Placeholder 3"/>
          <p:cNvSpPr>
            <a:spLocks noGrp="1" noRot="1" noChangeAspect="1"/>
          </p:cNvSpPr>
          <p:nvPr>
            <p:ph type="sldImg" idx="2"/>
          </p:nvPr>
        </p:nvSpPr>
        <p:spPr>
          <a:xfrm>
            <a:off x="3067050" y="881063"/>
            <a:ext cx="3175000" cy="2381250"/>
          </a:xfrm>
          <a:prstGeom prst="rect">
            <a:avLst/>
          </a:prstGeom>
          <a:noFill/>
          <a:ln w="12700">
            <a:solidFill>
              <a:prstClr val="black"/>
            </a:solidFill>
          </a:ln>
        </p:spPr>
        <p:txBody>
          <a:bodyPr vert="horz" lIns="93492" tIns="46747" rIns="93492" bIns="46747" rtlCol="0" anchor="ctr"/>
          <a:lstStyle/>
          <a:p>
            <a:endParaRPr lang="en-US"/>
          </a:p>
        </p:txBody>
      </p:sp>
      <p:sp>
        <p:nvSpPr>
          <p:cNvPr id="5" name="Notes Placeholder 4"/>
          <p:cNvSpPr>
            <a:spLocks noGrp="1"/>
          </p:cNvSpPr>
          <p:nvPr>
            <p:ph type="body" sz="quarter" idx="3"/>
          </p:nvPr>
        </p:nvSpPr>
        <p:spPr>
          <a:xfrm>
            <a:off x="930912" y="3394383"/>
            <a:ext cx="7447279" cy="2777222"/>
          </a:xfrm>
          <a:prstGeom prst="rect">
            <a:avLst/>
          </a:prstGeom>
        </p:spPr>
        <p:txBody>
          <a:bodyPr vert="horz" lIns="93492" tIns="46747" rIns="93492" bIns="46747"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6699377"/>
            <a:ext cx="4033943" cy="353888"/>
          </a:xfrm>
          <a:prstGeom prst="rect">
            <a:avLst/>
          </a:prstGeom>
        </p:spPr>
        <p:txBody>
          <a:bodyPr vert="horz" lIns="93492" tIns="46747" rIns="93492" bIns="46747" rtlCol="0" anchor="b"/>
          <a:lstStyle>
            <a:lvl1pPr algn="l">
              <a:defRPr sz="1200"/>
            </a:lvl1pPr>
          </a:lstStyle>
          <a:p>
            <a:endParaRPr lang="en-US"/>
          </a:p>
        </p:txBody>
      </p:sp>
      <p:sp>
        <p:nvSpPr>
          <p:cNvPr id="7" name="Slide Number Placeholder 6"/>
          <p:cNvSpPr>
            <a:spLocks noGrp="1"/>
          </p:cNvSpPr>
          <p:nvPr>
            <p:ph type="sldNum" sz="quarter" idx="5"/>
          </p:nvPr>
        </p:nvSpPr>
        <p:spPr>
          <a:xfrm>
            <a:off x="5273004" y="6699377"/>
            <a:ext cx="4033943" cy="353888"/>
          </a:xfrm>
          <a:prstGeom prst="rect">
            <a:avLst/>
          </a:prstGeom>
        </p:spPr>
        <p:txBody>
          <a:bodyPr vert="horz" lIns="93492" tIns="46747" rIns="93492" bIns="46747" rtlCol="0" anchor="b"/>
          <a:lstStyle>
            <a:lvl1pPr algn="r">
              <a:defRPr sz="1200"/>
            </a:lvl1pPr>
          </a:lstStyle>
          <a:p>
            <a:fld id="{A0E469BA-953C-4F27-98FD-2EC26DFCA338}" type="slidenum">
              <a:rPr lang="en-US" smtClean="0"/>
              <a:t>‹#›</a:t>
            </a:fld>
            <a:endParaRPr lang="en-US"/>
          </a:p>
        </p:txBody>
      </p:sp>
    </p:spTree>
    <p:extLst>
      <p:ext uri="{BB962C8B-B14F-4D97-AF65-F5344CB8AC3E}">
        <p14:creationId xmlns:p14="http://schemas.microsoft.com/office/powerpoint/2010/main" val="2298505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“Integrative Learning” has become the</a:t>
            </a:r>
            <a:r>
              <a:rPr lang="en-US" baseline="0" dirty="0" smtClean="0"/>
              <a:t> “new critical thinking” in higher education… for good reasons because today’s problems are no longer solvable by just one discipline alone. </a:t>
            </a:r>
          </a:p>
          <a:p>
            <a:r>
              <a:rPr lang="en-US" baseline="0" dirty="0" smtClean="0"/>
              <a:t>Earlier this year, PSU took a big step of adding Integrative Learning to its Gen-Ed program. We have recently talked to several of the (70) Gen-Ed faculty who are currently designing their IL-course to be taught in the coming year. We have asked them about their preliminary experiences with designing such courses. Some of their insights will be shared at the end of our workshop. </a:t>
            </a:r>
          </a:p>
          <a:p>
            <a:r>
              <a:rPr lang="en-US" baseline="0" dirty="0" smtClean="0"/>
              <a:t>But the workshop today is for anybody who is curious about this approach. We hope to have a stimulating session with your questions and ideas and our instructional materials and outlines.</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A0E469BA-953C-4F27-98FD-2EC26DFCA338}" type="slidenum">
              <a:rPr lang="en-US" smtClean="0"/>
              <a:t>1</a:t>
            </a:fld>
            <a:endParaRPr lang="en-US" dirty="0"/>
          </a:p>
        </p:txBody>
      </p:sp>
    </p:spTree>
    <p:extLst>
      <p:ext uri="{BB962C8B-B14F-4D97-AF65-F5344CB8AC3E}">
        <p14:creationId xmlns:p14="http://schemas.microsoft.com/office/powerpoint/2010/main" val="10247235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e.g.: Psychology:</a:t>
            </a:r>
            <a:r>
              <a:rPr lang="en-US" b="0" dirty="0" smtClean="0"/>
              <a:t> </a:t>
            </a:r>
          </a:p>
          <a:p>
            <a:r>
              <a:rPr lang="en-US" b="0" dirty="0" smtClean="0"/>
              <a:t>- Explores all kinds of human characteristics and behaviors looking for regularities that make behavior more predictable.</a:t>
            </a:r>
          </a:p>
          <a:p>
            <a:r>
              <a:rPr lang="en-US" b="0" dirty="0" smtClean="0"/>
              <a:t>- Is divided into a large variety of sub-disciplines, such as: Personality, Developmental, Social, Cognitive, Clinical, I/O, Educational…</a:t>
            </a:r>
          </a:p>
          <a:p>
            <a:pPr marL="171450" indent="-171450">
              <a:buFontTx/>
              <a:buChar char="-"/>
            </a:pPr>
            <a:r>
              <a:rPr lang="en-US" b="0" dirty="0" smtClean="0"/>
              <a:t>Most traditional psychologists spend much of their time on conducting experiments with human subjects…</a:t>
            </a:r>
          </a:p>
          <a:p>
            <a:pPr marL="171450" indent="-171450">
              <a:buFontTx/>
              <a:buChar char="-"/>
            </a:pPr>
            <a:r>
              <a:rPr lang="en-US" b="0" dirty="0" smtClean="0"/>
              <a:t>The most common stereotype is that of a “shrink” trying to get into people’s heads</a:t>
            </a:r>
          </a:p>
          <a:p>
            <a:pPr marL="171450" indent="-171450">
              <a:buFontTx/>
              <a:buChar char="-"/>
            </a:pPr>
            <a:r>
              <a:rPr lang="en-US" b="0" dirty="0" smtClean="0"/>
              <a:t>Many psychologists like to see their discipline as a science ruled by the scientific method…</a:t>
            </a:r>
          </a:p>
          <a:p>
            <a:pPr marL="171450" indent="-171450">
              <a:buFontTx/>
              <a:buChar char="-"/>
            </a:pPr>
            <a:r>
              <a:rPr lang="en-US" b="0" dirty="0" smtClean="0"/>
              <a:t>The methodological paradigms being used also lead to biases and limitations in the discipline.</a:t>
            </a:r>
          </a:p>
          <a:p>
            <a:endParaRPr lang="en-US" b="1" dirty="0" smtClean="0"/>
          </a:p>
          <a:p>
            <a:r>
              <a:rPr lang="en-US" dirty="0" smtClean="0"/>
              <a:t>What are the goals of </a:t>
            </a:r>
            <a:r>
              <a:rPr lang="en-US" b="1" dirty="0" smtClean="0"/>
              <a:t>your home discipline</a:t>
            </a:r>
            <a:r>
              <a:rPr lang="en-US" dirty="0" smtClean="0"/>
              <a:t>?</a:t>
            </a:r>
          </a:p>
          <a:p>
            <a:r>
              <a:rPr lang="en-US" dirty="0" smtClean="0"/>
              <a:t>What does a practitioner spend his/her time doing?</a:t>
            </a:r>
          </a:p>
          <a:p>
            <a:r>
              <a:rPr lang="en-US" dirty="0" smtClean="0"/>
              <a:t>What are the stereotypes about your discipline?</a:t>
            </a:r>
          </a:p>
          <a:p>
            <a:r>
              <a:rPr lang="en-US" dirty="0" smtClean="0"/>
              <a:t>What are the limitations/</a:t>
            </a:r>
            <a:r>
              <a:rPr lang="en-US" dirty="0" err="1" smtClean="0"/>
              <a:t>blindspots</a:t>
            </a:r>
            <a:r>
              <a:rPr lang="en-US" dirty="0" smtClean="0"/>
              <a:t>/biases of your discipline?</a:t>
            </a:r>
          </a:p>
          <a:p>
            <a:r>
              <a:rPr lang="en-US" dirty="0" smtClean="0"/>
              <a:t>See </a:t>
            </a:r>
            <a:r>
              <a:rPr lang="en-US" b="1" i="1" dirty="0" smtClean="0">
                <a:solidFill>
                  <a:srgbClr val="FF0000"/>
                </a:solidFill>
              </a:rPr>
              <a:t>EXHIBIT C</a:t>
            </a:r>
            <a:r>
              <a:rPr lang="en-US" dirty="0" smtClean="0"/>
              <a:t> for more!</a:t>
            </a:r>
            <a:endParaRPr lang="en-US" i="1" dirty="0" smtClean="0"/>
          </a:p>
          <a:p>
            <a:endParaRPr lang="en-US" b="1" dirty="0" smtClean="0"/>
          </a:p>
        </p:txBody>
      </p:sp>
      <p:sp>
        <p:nvSpPr>
          <p:cNvPr id="4" name="Slide Number Placeholder 3"/>
          <p:cNvSpPr>
            <a:spLocks noGrp="1"/>
          </p:cNvSpPr>
          <p:nvPr>
            <p:ph type="sldNum" sz="quarter" idx="10"/>
          </p:nvPr>
        </p:nvSpPr>
        <p:spPr/>
        <p:txBody>
          <a:bodyPr/>
          <a:lstStyle/>
          <a:p>
            <a:fld id="{A0E469BA-953C-4F27-98FD-2EC26DFCA338}" type="slidenum">
              <a:rPr lang="en-US" smtClean="0"/>
              <a:t>12</a:t>
            </a:fld>
            <a:endParaRPr lang="en-US"/>
          </a:p>
        </p:txBody>
      </p:sp>
    </p:spTree>
    <p:extLst>
      <p:ext uri="{BB962C8B-B14F-4D97-AF65-F5344CB8AC3E}">
        <p14:creationId xmlns:p14="http://schemas.microsoft.com/office/powerpoint/2010/main" val="32509200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Now let’s try your own application of an interdisciplinary research question!</a:t>
            </a:r>
          </a:p>
          <a:p>
            <a:r>
              <a:rPr lang="en-US" u="sng" dirty="0"/>
              <a:t>First</a:t>
            </a:r>
            <a:r>
              <a:rPr lang="en-US" dirty="0"/>
              <a:t> let me give you an example from a course I used to teach:</a:t>
            </a:r>
          </a:p>
          <a:p>
            <a:pPr marL="171450" indent="-171450">
              <a:buFontTx/>
              <a:buChar char="-"/>
            </a:pPr>
            <a:r>
              <a:rPr lang="en-US" dirty="0"/>
              <a:t>Course in an FYE program with a common theme running through all courses: “… in Chicago”</a:t>
            </a:r>
          </a:p>
          <a:p>
            <a:pPr marL="171450" indent="-171450">
              <a:buFontTx/>
              <a:buChar char="-"/>
            </a:pPr>
            <a:r>
              <a:rPr lang="en-US" dirty="0"/>
              <a:t>Read &amp; explain the WORKSHEET </a:t>
            </a:r>
          </a:p>
        </p:txBody>
      </p:sp>
      <p:sp>
        <p:nvSpPr>
          <p:cNvPr id="4" name="Slide Number Placeholder 3"/>
          <p:cNvSpPr>
            <a:spLocks noGrp="1"/>
          </p:cNvSpPr>
          <p:nvPr>
            <p:ph type="sldNum" sz="quarter" idx="10"/>
          </p:nvPr>
        </p:nvSpPr>
        <p:spPr/>
        <p:txBody>
          <a:bodyPr/>
          <a:lstStyle/>
          <a:p>
            <a:fld id="{A0E469BA-953C-4F27-98FD-2EC26DFCA338}" type="slidenum">
              <a:rPr lang="en-US" smtClean="0"/>
              <a:t>14</a:t>
            </a:fld>
            <a:endParaRPr lang="en-US"/>
          </a:p>
        </p:txBody>
      </p:sp>
    </p:spTree>
    <p:extLst>
      <p:ext uri="{BB962C8B-B14F-4D97-AF65-F5344CB8AC3E}">
        <p14:creationId xmlns:p14="http://schemas.microsoft.com/office/powerpoint/2010/main" val="28407144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of the key tasks for creating an Integrated</a:t>
            </a:r>
            <a:r>
              <a:rPr lang="en-US" baseline="0" dirty="0"/>
              <a:t> Learning course is the definition of a researchable question to which both disciplines can make unique contributions.</a:t>
            </a:r>
          </a:p>
          <a:p>
            <a:pPr marL="171450" indent="-171450">
              <a:buFontTx/>
              <a:buChar char="-"/>
            </a:pPr>
            <a:r>
              <a:rPr lang="en-US" baseline="0" dirty="0"/>
              <a:t>If you already have such a question in mind, we’d like you to move to a table with colleagues who also have such a question in mind.</a:t>
            </a:r>
          </a:p>
          <a:p>
            <a:pPr marL="171450" indent="-171450">
              <a:buFontTx/>
              <a:buChar char="-"/>
            </a:pPr>
            <a:r>
              <a:rPr lang="en-US" baseline="0" dirty="0"/>
              <a:t>If you don’t have a question in mind, we have 12 Big Questions (on the Worksheet),</a:t>
            </a:r>
          </a:p>
          <a:p>
            <a:pPr marL="171450" indent="-171450">
              <a:buFontTx/>
              <a:buChar char="-"/>
            </a:pPr>
            <a:r>
              <a:rPr lang="en-US" baseline="0" dirty="0"/>
              <a:t>Or you can look at EXHIBIT H.</a:t>
            </a:r>
          </a:p>
          <a:p>
            <a:pPr marL="171450" indent="-171450">
              <a:buFontTx/>
              <a:buChar char="-"/>
            </a:pPr>
            <a:r>
              <a:rPr lang="en-US" baseline="0" dirty="0"/>
              <a:t>The latter may also be useful for students in your classes to discuss to gain a better understanding of the perspectives different disciplines have on the same issue.</a:t>
            </a:r>
            <a:endParaRPr lang="en-US" dirty="0"/>
          </a:p>
        </p:txBody>
      </p:sp>
      <p:sp>
        <p:nvSpPr>
          <p:cNvPr id="4" name="Slide Number Placeholder 3"/>
          <p:cNvSpPr>
            <a:spLocks noGrp="1"/>
          </p:cNvSpPr>
          <p:nvPr>
            <p:ph type="sldNum" sz="quarter" idx="10"/>
          </p:nvPr>
        </p:nvSpPr>
        <p:spPr/>
        <p:txBody>
          <a:bodyPr/>
          <a:lstStyle/>
          <a:p>
            <a:fld id="{A0E469BA-953C-4F27-98FD-2EC26DFCA338}" type="slidenum">
              <a:rPr lang="en-US" smtClean="0"/>
              <a:t>15</a:t>
            </a:fld>
            <a:endParaRPr lang="en-US"/>
          </a:p>
        </p:txBody>
      </p:sp>
    </p:spTree>
    <p:extLst>
      <p:ext uri="{BB962C8B-B14F-4D97-AF65-F5344CB8AC3E}">
        <p14:creationId xmlns:p14="http://schemas.microsoft.com/office/powerpoint/2010/main" val="21791435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you then build the course, ask yourself the following questions…</a:t>
            </a:r>
          </a:p>
          <a:p>
            <a:pPr marL="171450" indent="-171450">
              <a:buFontTx/>
              <a:buChar char="-"/>
            </a:pPr>
            <a:r>
              <a:rPr lang="en-US" dirty="0"/>
              <a:t>Students should ask these questions as they work on a (larger) assignment.</a:t>
            </a:r>
          </a:p>
          <a:p>
            <a:pPr marL="171450" indent="-171450">
              <a:buFontTx/>
              <a:buChar char="-"/>
            </a:pPr>
            <a:r>
              <a:rPr lang="en-US" dirty="0"/>
              <a:t>These questions are also implied in the Integrative Learning Rubric (at the end of our session)</a:t>
            </a:r>
          </a:p>
        </p:txBody>
      </p:sp>
      <p:sp>
        <p:nvSpPr>
          <p:cNvPr id="4" name="Slide Number Placeholder 3"/>
          <p:cNvSpPr>
            <a:spLocks noGrp="1"/>
          </p:cNvSpPr>
          <p:nvPr>
            <p:ph type="sldNum" sz="quarter" idx="10"/>
          </p:nvPr>
        </p:nvSpPr>
        <p:spPr/>
        <p:txBody>
          <a:bodyPr/>
          <a:lstStyle/>
          <a:p>
            <a:fld id="{A0E469BA-953C-4F27-98FD-2EC26DFCA338}" type="slidenum">
              <a:rPr lang="en-US" smtClean="0"/>
              <a:t>17</a:t>
            </a:fld>
            <a:endParaRPr lang="en-US"/>
          </a:p>
        </p:txBody>
      </p:sp>
    </p:spTree>
    <p:extLst>
      <p:ext uri="{BB962C8B-B14F-4D97-AF65-F5344CB8AC3E}">
        <p14:creationId xmlns:p14="http://schemas.microsoft.com/office/powerpoint/2010/main" val="12736874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a:t>
            </a:r>
            <a:r>
              <a:rPr lang="en-US" baseline="0" dirty="0" smtClean="0"/>
              <a:t> does X work?</a:t>
            </a:r>
          </a:p>
          <a:p>
            <a:r>
              <a:rPr lang="en-US" baseline="0" dirty="0" smtClean="0"/>
              <a:t>What does X mean?</a:t>
            </a:r>
          </a:p>
          <a:p>
            <a:endParaRPr lang="en-US" dirty="0"/>
          </a:p>
        </p:txBody>
      </p:sp>
      <p:sp>
        <p:nvSpPr>
          <p:cNvPr id="4" name="Slide Number Placeholder 3"/>
          <p:cNvSpPr>
            <a:spLocks noGrp="1"/>
          </p:cNvSpPr>
          <p:nvPr>
            <p:ph type="sldNum" sz="quarter" idx="10"/>
          </p:nvPr>
        </p:nvSpPr>
        <p:spPr/>
        <p:txBody>
          <a:bodyPr/>
          <a:lstStyle/>
          <a:p>
            <a:fld id="{A0E469BA-953C-4F27-98FD-2EC26DFCA338}" type="slidenum">
              <a:rPr lang="en-US" smtClean="0"/>
              <a:t>20</a:t>
            </a:fld>
            <a:endParaRPr lang="en-US"/>
          </a:p>
        </p:txBody>
      </p:sp>
    </p:spTree>
    <p:extLst>
      <p:ext uri="{BB962C8B-B14F-4D97-AF65-F5344CB8AC3E}">
        <p14:creationId xmlns:p14="http://schemas.microsoft.com/office/powerpoint/2010/main" val="31019395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E469BA-953C-4F27-98FD-2EC26DFCA338}" type="slidenum">
              <a:rPr lang="en-US" smtClean="0"/>
              <a:t>21</a:t>
            </a:fld>
            <a:endParaRPr lang="en-US"/>
          </a:p>
        </p:txBody>
      </p:sp>
    </p:spTree>
    <p:extLst>
      <p:ext uri="{BB962C8B-B14F-4D97-AF65-F5344CB8AC3E}">
        <p14:creationId xmlns:p14="http://schemas.microsoft.com/office/powerpoint/2010/main" val="31116180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5299" indent="-175299">
              <a:buFontTx/>
              <a:buChar char="-"/>
            </a:pPr>
            <a:r>
              <a:rPr lang="en-US" baseline="0" dirty="0"/>
              <a:t>Interdisciplinary Learning has a lot to do with Habits of Mind.</a:t>
            </a:r>
          </a:p>
          <a:p>
            <a:pPr marL="175299" indent="-175299">
              <a:buFontTx/>
              <a:buChar char="-"/>
            </a:pPr>
            <a:r>
              <a:rPr lang="en-US" baseline="0" dirty="0"/>
              <a:t>This is what students should strive for: To look beyond ordinary logic (see phrases in blue!</a:t>
            </a:r>
          </a:p>
          <a:p>
            <a:pPr marL="175299" indent="-175299">
              <a:buFontTx/>
              <a:buChar char="-"/>
            </a:pPr>
            <a:r>
              <a:rPr lang="en-US" baseline="0" dirty="0"/>
              <a:t>Whenever possible, remind students of these habits.</a:t>
            </a:r>
          </a:p>
          <a:p>
            <a:pPr marL="175299" indent="-175299">
              <a:buFontTx/>
              <a:buChar char="-"/>
            </a:pPr>
            <a:r>
              <a:rPr lang="en-US" baseline="0" dirty="0"/>
              <a:t>Model these Habits for your students.</a:t>
            </a:r>
          </a:p>
          <a:p>
            <a:pPr marL="175299" indent="-175299">
              <a:buFontTx/>
              <a:buChar char="-"/>
            </a:pPr>
            <a:endParaRPr lang="en-US" dirty="0" smtClean="0"/>
          </a:p>
          <a:p>
            <a:pPr marL="175299" indent="-175299">
              <a:buFontTx/>
              <a:buChar char="-"/>
            </a:pPr>
            <a:r>
              <a:rPr lang="en-US" dirty="0" smtClean="0"/>
              <a:t>Moving beyond dualism</a:t>
            </a:r>
            <a:endParaRPr lang="en-US" dirty="0"/>
          </a:p>
        </p:txBody>
      </p:sp>
      <p:sp>
        <p:nvSpPr>
          <p:cNvPr id="4" name="Slide Number Placeholder 3"/>
          <p:cNvSpPr>
            <a:spLocks noGrp="1"/>
          </p:cNvSpPr>
          <p:nvPr>
            <p:ph type="sldNum" sz="quarter" idx="10"/>
          </p:nvPr>
        </p:nvSpPr>
        <p:spPr/>
        <p:txBody>
          <a:bodyPr/>
          <a:lstStyle/>
          <a:p>
            <a:fld id="{A0E469BA-953C-4F27-98FD-2EC26DFCA338}" type="slidenum">
              <a:rPr lang="en-US" smtClean="0"/>
              <a:t>22</a:t>
            </a:fld>
            <a:endParaRPr lang="en-US"/>
          </a:p>
        </p:txBody>
      </p:sp>
    </p:spTree>
    <p:extLst>
      <p:ext uri="{BB962C8B-B14F-4D97-AF65-F5344CB8AC3E}">
        <p14:creationId xmlns:p14="http://schemas.microsoft.com/office/powerpoint/2010/main" val="1445700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Finally, we need to think about assessment, especially</a:t>
            </a:r>
            <a:r>
              <a:rPr lang="en-US" baseline="0" dirty="0"/>
              <a:t> of the final course project.</a:t>
            </a:r>
          </a:p>
          <a:p>
            <a:r>
              <a:rPr lang="en-US" baseline="0" dirty="0"/>
              <a:t>AAC&amp;U’s Integrative Learning Rubric looks at the main factors that were already alluded to earlier.</a:t>
            </a:r>
          </a:p>
          <a:p>
            <a:pPr marL="175299" indent="-175299">
              <a:buFontTx/>
              <a:buChar char="-"/>
            </a:pPr>
            <a:r>
              <a:rPr lang="en-US" baseline="0" dirty="0"/>
              <a:t>You know your students best: </a:t>
            </a:r>
            <a:r>
              <a:rPr lang="en-US" b="1" baseline="0" dirty="0"/>
              <a:t>Can you use the Rubric the way it is?</a:t>
            </a:r>
          </a:p>
          <a:p>
            <a:pPr marL="175299" indent="-175299">
              <a:buFontTx/>
              <a:buChar char="-"/>
            </a:pPr>
            <a:r>
              <a:rPr lang="en-US" baseline="0" dirty="0"/>
              <a:t>Does it require </a:t>
            </a:r>
            <a:r>
              <a:rPr lang="en-US" b="1" baseline="0" dirty="0"/>
              <a:t>simplification</a:t>
            </a:r>
            <a:r>
              <a:rPr lang="en-US" baseline="0" dirty="0"/>
              <a:t>? (e.g. using the middle column “highest Milestone” instead of “Capstone”)</a:t>
            </a:r>
            <a:endParaRPr lang="en-US" dirty="0"/>
          </a:p>
        </p:txBody>
      </p:sp>
      <p:sp>
        <p:nvSpPr>
          <p:cNvPr id="4" name="Slide Number Placeholder 3"/>
          <p:cNvSpPr>
            <a:spLocks noGrp="1"/>
          </p:cNvSpPr>
          <p:nvPr>
            <p:ph type="sldNum" sz="quarter" idx="10"/>
          </p:nvPr>
        </p:nvSpPr>
        <p:spPr/>
        <p:txBody>
          <a:bodyPr/>
          <a:lstStyle/>
          <a:p>
            <a:fld id="{A0E469BA-953C-4F27-98FD-2EC26DFCA338}" type="slidenum">
              <a:rPr lang="en-US" smtClean="0"/>
              <a:t>23</a:t>
            </a:fld>
            <a:endParaRPr lang="en-US"/>
          </a:p>
        </p:txBody>
      </p:sp>
    </p:spTree>
    <p:extLst>
      <p:ext uri="{BB962C8B-B14F-4D97-AF65-F5344CB8AC3E}">
        <p14:creationId xmlns:p14="http://schemas.microsoft.com/office/powerpoint/2010/main" val="34242790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like the five performance criteria of the original AAC&amp;U Rubric, but am not sure whether the performance levels and the performance descriptions ar</a:t>
            </a:r>
            <a:r>
              <a:rPr lang="en-US" baseline="0" dirty="0"/>
              <a:t>e a good match for all Gen-Ed courses!?</a:t>
            </a:r>
            <a:endParaRPr lang="en-US" dirty="0"/>
          </a:p>
        </p:txBody>
      </p:sp>
      <p:sp>
        <p:nvSpPr>
          <p:cNvPr id="4" name="Slide Number Placeholder 3"/>
          <p:cNvSpPr>
            <a:spLocks noGrp="1"/>
          </p:cNvSpPr>
          <p:nvPr>
            <p:ph type="sldNum" sz="quarter" idx="10"/>
          </p:nvPr>
        </p:nvSpPr>
        <p:spPr/>
        <p:txBody>
          <a:bodyPr/>
          <a:lstStyle/>
          <a:p>
            <a:fld id="{A0E469BA-953C-4F27-98FD-2EC26DFCA338}" type="slidenum">
              <a:rPr lang="en-US" smtClean="0"/>
              <a:t>24</a:t>
            </a:fld>
            <a:endParaRPr lang="en-US"/>
          </a:p>
        </p:txBody>
      </p:sp>
    </p:spTree>
    <p:extLst>
      <p:ext uri="{BB962C8B-B14F-4D97-AF65-F5344CB8AC3E}">
        <p14:creationId xmlns:p14="http://schemas.microsoft.com/office/powerpoint/2010/main" val="29781216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part includes insights</a:t>
            </a:r>
            <a:r>
              <a:rPr lang="en-US" baseline="0" dirty="0"/>
              <a:t> gained from six interviews with faculty currently working on their Integrative Learning Course:</a:t>
            </a:r>
          </a:p>
          <a:p>
            <a:pPr marL="233732" indent="-233732">
              <a:buAutoNum type="arabicPeriod"/>
            </a:pPr>
            <a:r>
              <a:rPr lang="en-US" baseline="0" dirty="0"/>
              <a:t>Find colleagues… even if you plan to teach the course alone.</a:t>
            </a:r>
          </a:p>
          <a:p>
            <a:pPr marL="233732" indent="-233732">
              <a:buAutoNum type="arabicPeriod"/>
            </a:pPr>
            <a:r>
              <a:rPr lang="en-US" baseline="0" dirty="0"/>
              <a:t>Find potential guest speakers for your course… especially if you teach the course alone.</a:t>
            </a:r>
          </a:p>
          <a:p>
            <a:pPr marL="233732" indent="-233732">
              <a:buAutoNum type="arabicPeriod"/>
            </a:pPr>
            <a:r>
              <a:rPr lang="en-US" baseline="0" dirty="0"/>
              <a:t>What you should do for any new course!</a:t>
            </a:r>
          </a:p>
          <a:p>
            <a:pPr marL="233732" indent="-233732">
              <a:buAutoNum type="arabicPeriod"/>
            </a:pPr>
            <a:r>
              <a:rPr lang="en-US" baseline="0" dirty="0"/>
              <a:t>Avoid course planning fatigue (or even resentment)!</a:t>
            </a:r>
          </a:p>
          <a:p>
            <a:pPr marL="233732" indent="-233732">
              <a:buAutoNum type="arabicPeriod"/>
            </a:pPr>
            <a:r>
              <a:rPr lang="en-US" baseline="0" dirty="0"/>
              <a:t>Are any of you considering that?</a:t>
            </a:r>
          </a:p>
          <a:p>
            <a:pPr marL="233732" indent="-233732">
              <a:buAutoNum type="arabicPeriod"/>
            </a:pPr>
            <a:r>
              <a:rPr lang="en-US" baseline="0" dirty="0"/>
              <a:t>Avoid long lectures!</a:t>
            </a:r>
          </a:p>
          <a:p>
            <a:pPr marL="233732" indent="-233732">
              <a:buAutoNum type="arabicPeriod"/>
            </a:pPr>
            <a:endParaRPr lang="en-US" dirty="0"/>
          </a:p>
        </p:txBody>
      </p:sp>
      <p:sp>
        <p:nvSpPr>
          <p:cNvPr id="4" name="Slide Number Placeholder 3"/>
          <p:cNvSpPr>
            <a:spLocks noGrp="1"/>
          </p:cNvSpPr>
          <p:nvPr>
            <p:ph type="sldNum" sz="quarter" idx="10"/>
          </p:nvPr>
        </p:nvSpPr>
        <p:spPr/>
        <p:txBody>
          <a:bodyPr/>
          <a:lstStyle/>
          <a:p>
            <a:fld id="{A0E469BA-953C-4F27-98FD-2EC26DFCA338}" type="slidenum">
              <a:rPr lang="en-US" smtClean="0"/>
              <a:t>25</a:t>
            </a:fld>
            <a:endParaRPr lang="en-US"/>
          </a:p>
        </p:txBody>
      </p:sp>
    </p:spTree>
    <p:extLst>
      <p:ext uri="{BB962C8B-B14F-4D97-AF65-F5344CB8AC3E}">
        <p14:creationId xmlns:p14="http://schemas.microsoft.com/office/powerpoint/2010/main" val="28071514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is a brief excerpt from PSU’s Gen-Ed mission</a:t>
            </a:r>
            <a:r>
              <a:rPr lang="en-US" baseline="0" dirty="0" smtClean="0"/>
              <a:t> statement</a:t>
            </a:r>
            <a:r>
              <a:rPr lang="en-US" baseline="0" dirty="0" smtClean="0"/>
              <a:t>.</a:t>
            </a:r>
          </a:p>
          <a:p>
            <a:endParaRPr lang="en-US" baseline="0" dirty="0" smtClean="0"/>
          </a:p>
          <a:p>
            <a:r>
              <a:rPr lang="en-US" dirty="0" smtClean="0"/>
              <a:t>Traditional Gen Ed courses:</a:t>
            </a:r>
          </a:p>
          <a:p>
            <a:pPr marL="171450" indent="-171450">
              <a:buFont typeface="Arial" panose="020B0604020202020204" pitchFamily="34" charset="0"/>
              <a:buChar char="•"/>
            </a:pPr>
            <a:r>
              <a:rPr lang="en-US" dirty="0" smtClean="0"/>
              <a:t>Survey the whole or parts of a discipline</a:t>
            </a:r>
          </a:p>
          <a:p>
            <a:pPr marL="171450" indent="-171450">
              <a:buFont typeface="Arial" panose="020B0604020202020204" pitchFamily="34" charset="0"/>
              <a:buChar char="•"/>
            </a:pPr>
            <a:r>
              <a:rPr lang="en-US" dirty="0" smtClean="0"/>
              <a:t>Emphasize introduction to disciplinary concepts and ideas</a:t>
            </a:r>
          </a:p>
          <a:p>
            <a:pPr marL="171450" indent="-171450">
              <a:buFont typeface="Arial" panose="020B0604020202020204" pitchFamily="34" charset="0"/>
              <a:buChar char="•"/>
            </a:pPr>
            <a:r>
              <a:rPr lang="en-US" dirty="0" smtClean="0"/>
              <a:t>Look at the tools of the discipline… less at the real-world problems the discipline can solve</a:t>
            </a:r>
          </a:p>
          <a:p>
            <a:endParaRPr lang="en-US" dirty="0"/>
          </a:p>
        </p:txBody>
      </p:sp>
      <p:sp>
        <p:nvSpPr>
          <p:cNvPr id="4" name="Slide Number Placeholder 3"/>
          <p:cNvSpPr>
            <a:spLocks noGrp="1"/>
          </p:cNvSpPr>
          <p:nvPr>
            <p:ph type="sldNum" sz="quarter" idx="10"/>
          </p:nvPr>
        </p:nvSpPr>
        <p:spPr/>
        <p:txBody>
          <a:bodyPr/>
          <a:lstStyle/>
          <a:p>
            <a:fld id="{A0E469BA-953C-4F27-98FD-2EC26DFCA338}" type="slidenum">
              <a:rPr lang="en-US" smtClean="0"/>
              <a:t>3</a:t>
            </a:fld>
            <a:endParaRPr lang="en-US"/>
          </a:p>
        </p:txBody>
      </p:sp>
    </p:spTree>
    <p:extLst>
      <p:ext uri="{BB962C8B-B14F-4D97-AF65-F5344CB8AC3E}">
        <p14:creationId xmlns:p14="http://schemas.microsoft.com/office/powerpoint/2010/main" val="39925390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7. If possible</a:t>
            </a:r>
            <a:r>
              <a:rPr lang="en-US" baseline="0" dirty="0"/>
              <a:t> (i.e. if time permits), have students exchange their experiences and results from their personal (or group) projects!</a:t>
            </a:r>
          </a:p>
          <a:p>
            <a:r>
              <a:rPr lang="en-US" baseline="0" dirty="0"/>
              <a:t>8. Are you concerned that this might happen… and that it would undermine the integrity of your own discipline?</a:t>
            </a:r>
          </a:p>
          <a:p>
            <a:r>
              <a:rPr lang="en-US" baseline="0" dirty="0"/>
              <a:t>9. Course titles should “speak to the students” and also suggest what Big Question the course will tackle.</a:t>
            </a:r>
          </a:p>
          <a:p>
            <a:r>
              <a:rPr lang="en-US" baseline="0" dirty="0"/>
              <a:t>10. Consider assignments that students will be interested in and can relate to their personal experiences.</a:t>
            </a:r>
          </a:p>
          <a:p>
            <a:r>
              <a:rPr lang="en-US" baseline="0" dirty="0"/>
              <a:t>11. This would also help with the Reflection and Self-Assessment part in the Rubric.</a:t>
            </a:r>
          </a:p>
          <a:p>
            <a:r>
              <a:rPr lang="en-US" baseline="0" dirty="0"/>
              <a:t>12. Creating an interdisciplinary course is largely done because the topic/issue is too big for a single discipline.</a:t>
            </a:r>
          </a:p>
          <a:p>
            <a:r>
              <a:rPr lang="en-US" baseline="0" dirty="0"/>
              <a:t>13. (MICHAEL: This sounds like an important point, but I’m not completely sure what Rob </a:t>
            </a:r>
            <a:r>
              <a:rPr lang="en-US" baseline="0" dirty="0" err="1"/>
              <a:t>Roeser</a:t>
            </a:r>
            <a:r>
              <a:rPr lang="en-US" baseline="0" dirty="0"/>
              <a:t> meant by that. Do you remember more?)</a:t>
            </a:r>
            <a:endParaRPr lang="en-US" dirty="0"/>
          </a:p>
        </p:txBody>
      </p:sp>
      <p:sp>
        <p:nvSpPr>
          <p:cNvPr id="4" name="Slide Number Placeholder 3"/>
          <p:cNvSpPr>
            <a:spLocks noGrp="1"/>
          </p:cNvSpPr>
          <p:nvPr>
            <p:ph type="sldNum" sz="quarter" idx="10"/>
          </p:nvPr>
        </p:nvSpPr>
        <p:spPr/>
        <p:txBody>
          <a:bodyPr/>
          <a:lstStyle/>
          <a:p>
            <a:fld id="{A0E469BA-953C-4F27-98FD-2EC26DFCA338}" type="slidenum">
              <a:rPr lang="en-US" smtClean="0"/>
              <a:t>26</a:t>
            </a:fld>
            <a:endParaRPr lang="en-US"/>
          </a:p>
        </p:txBody>
      </p:sp>
    </p:spTree>
    <p:extLst>
      <p:ext uri="{BB962C8B-B14F-4D97-AF65-F5344CB8AC3E}">
        <p14:creationId xmlns:p14="http://schemas.microsoft.com/office/powerpoint/2010/main" val="7534923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summarize…</a:t>
            </a:r>
            <a:endParaRPr lang="en-US" dirty="0"/>
          </a:p>
        </p:txBody>
      </p:sp>
      <p:sp>
        <p:nvSpPr>
          <p:cNvPr id="4" name="Slide Number Placeholder 3"/>
          <p:cNvSpPr>
            <a:spLocks noGrp="1"/>
          </p:cNvSpPr>
          <p:nvPr>
            <p:ph type="sldNum" sz="quarter" idx="10"/>
          </p:nvPr>
        </p:nvSpPr>
        <p:spPr/>
        <p:txBody>
          <a:bodyPr/>
          <a:lstStyle/>
          <a:p>
            <a:fld id="{A0E469BA-953C-4F27-98FD-2EC26DFCA338}" type="slidenum">
              <a:rPr lang="en-US" smtClean="0"/>
              <a:t>27</a:t>
            </a:fld>
            <a:endParaRPr lang="en-US"/>
          </a:p>
        </p:txBody>
      </p:sp>
    </p:spTree>
    <p:extLst>
      <p:ext uri="{BB962C8B-B14F-4D97-AF65-F5344CB8AC3E}">
        <p14:creationId xmlns:p14="http://schemas.microsoft.com/office/powerpoint/2010/main" val="28827197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“warm-up” question for people to brainstorm.</a:t>
            </a:r>
          </a:p>
        </p:txBody>
      </p:sp>
      <p:sp>
        <p:nvSpPr>
          <p:cNvPr id="4" name="Slide Number Placeholder 3"/>
          <p:cNvSpPr>
            <a:spLocks noGrp="1"/>
          </p:cNvSpPr>
          <p:nvPr>
            <p:ph type="sldNum" sz="quarter" idx="10"/>
          </p:nvPr>
        </p:nvSpPr>
        <p:spPr/>
        <p:txBody>
          <a:bodyPr/>
          <a:lstStyle/>
          <a:p>
            <a:fld id="{A0E469BA-953C-4F27-98FD-2EC26DFCA338}" type="slidenum">
              <a:rPr lang="en-US" smtClean="0"/>
              <a:t>5</a:t>
            </a:fld>
            <a:endParaRPr lang="en-US"/>
          </a:p>
        </p:txBody>
      </p:sp>
    </p:spTree>
    <p:extLst>
      <p:ext uri="{BB962C8B-B14F-4D97-AF65-F5344CB8AC3E}">
        <p14:creationId xmlns:p14="http://schemas.microsoft.com/office/powerpoint/2010/main" val="1078667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some key concepts for what Integrative Learning is all about.</a:t>
            </a:r>
          </a:p>
        </p:txBody>
      </p:sp>
      <p:sp>
        <p:nvSpPr>
          <p:cNvPr id="4" name="Slide Number Placeholder 3"/>
          <p:cNvSpPr>
            <a:spLocks noGrp="1"/>
          </p:cNvSpPr>
          <p:nvPr>
            <p:ph type="sldNum" sz="quarter" idx="10"/>
          </p:nvPr>
        </p:nvSpPr>
        <p:spPr/>
        <p:txBody>
          <a:bodyPr/>
          <a:lstStyle/>
          <a:p>
            <a:fld id="{A0E469BA-953C-4F27-98FD-2EC26DFCA338}" type="slidenum">
              <a:rPr lang="en-US" smtClean="0"/>
              <a:t>6</a:t>
            </a:fld>
            <a:endParaRPr lang="en-US"/>
          </a:p>
        </p:txBody>
      </p:sp>
    </p:spTree>
    <p:extLst>
      <p:ext uri="{BB962C8B-B14F-4D97-AF65-F5344CB8AC3E}">
        <p14:creationId xmlns:p14="http://schemas.microsoft.com/office/powerpoint/2010/main" val="21920586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1" dirty="0" smtClean="0">
                <a:solidFill>
                  <a:srgbClr val="FF0000"/>
                </a:solidFill>
              </a:rPr>
              <a:t>MICHAEL</a:t>
            </a:r>
          </a:p>
          <a:p>
            <a:endParaRPr lang="en-US" b="1" i="1" dirty="0" smtClean="0">
              <a:solidFill>
                <a:srgbClr val="FF0000"/>
              </a:solidFill>
            </a:endParaRPr>
          </a:p>
          <a:p>
            <a:r>
              <a:rPr lang="en-US" b="1" i="1" dirty="0" smtClean="0">
                <a:solidFill>
                  <a:srgbClr val="FF0000"/>
                </a:solidFill>
              </a:rPr>
              <a:t>Turning </a:t>
            </a:r>
            <a:r>
              <a:rPr lang="en-US" b="1" i="1" dirty="0" smtClean="0">
                <a:solidFill>
                  <a:srgbClr val="FF0000"/>
                </a:solidFill>
              </a:rPr>
              <a:t>to a more theoretical description of the kind of learning that should take place in higher education, here is a graphic for how to think about “significant</a:t>
            </a:r>
            <a:r>
              <a:rPr lang="en-US" b="1" i="1" baseline="0" dirty="0" smtClean="0">
                <a:solidFill>
                  <a:srgbClr val="FF0000"/>
                </a:solidFill>
              </a:rPr>
              <a:t> learning.”</a:t>
            </a:r>
            <a:endParaRPr lang="en-US" b="1" i="1" dirty="0">
              <a:solidFill>
                <a:srgbClr val="FF0000"/>
              </a:solidFill>
            </a:endParaRPr>
          </a:p>
          <a:p>
            <a:r>
              <a:rPr lang="en-US" baseline="0" dirty="0" smtClean="0"/>
              <a:t>Dee </a:t>
            </a:r>
            <a:r>
              <a:rPr lang="en-US" baseline="0" dirty="0"/>
              <a:t>Fink has one of the most widely accepted models for looking at learning as a set of interrelated competencies.</a:t>
            </a:r>
          </a:p>
          <a:p>
            <a:pPr marL="171442" indent="-171442">
              <a:buFontTx/>
              <a:buChar char="-"/>
            </a:pPr>
            <a:r>
              <a:rPr lang="en-US" baseline="0" dirty="0"/>
              <a:t>The </a:t>
            </a:r>
            <a:r>
              <a:rPr lang="en-US" b="1" baseline="0" dirty="0"/>
              <a:t>right-hand part </a:t>
            </a:r>
            <a:r>
              <a:rPr lang="en-US" baseline="0" dirty="0"/>
              <a:t>of the circle consist of cognitive competencies”</a:t>
            </a:r>
          </a:p>
          <a:p>
            <a:pPr marL="171442" indent="-171442">
              <a:buFontTx/>
              <a:buChar char="-"/>
            </a:pPr>
            <a:r>
              <a:rPr lang="en-US" b="1" baseline="0" dirty="0"/>
              <a:t>The left-hand part </a:t>
            </a:r>
            <a:r>
              <a:rPr lang="en-US" baseline="0" dirty="0"/>
              <a:t>consists of affective competencies.</a:t>
            </a:r>
            <a:endParaRPr lang="en-US" dirty="0"/>
          </a:p>
        </p:txBody>
      </p:sp>
      <p:sp>
        <p:nvSpPr>
          <p:cNvPr id="4" name="Slide Number Placeholder 3"/>
          <p:cNvSpPr>
            <a:spLocks noGrp="1"/>
          </p:cNvSpPr>
          <p:nvPr>
            <p:ph type="sldNum" sz="quarter" idx="10"/>
          </p:nvPr>
        </p:nvSpPr>
        <p:spPr/>
        <p:txBody>
          <a:bodyPr/>
          <a:lstStyle/>
          <a:p>
            <a:pPr defTabSz="460446"/>
            <a:fld id="{A0E469BA-953C-4F27-98FD-2EC26DFCA338}" type="slidenum">
              <a:rPr lang="en-US">
                <a:solidFill>
                  <a:prstClr val="black"/>
                </a:solidFill>
                <a:latin typeface="Calibri" panose="020F0502020204030204"/>
              </a:rPr>
              <a:pPr defTabSz="460446"/>
              <a:t>7</a:t>
            </a:fld>
            <a:endParaRPr lang="en-US">
              <a:solidFill>
                <a:prstClr val="black"/>
              </a:solidFill>
              <a:latin typeface="Calibri" panose="020F0502020204030204"/>
            </a:endParaRPr>
          </a:p>
        </p:txBody>
      </p:sp>
    </p:spTree>
    <p:extLst>
      <p:ext uri="{BB962C8B-B14F-4D97-AF65-F5344CB8AC3E}">
        <p14:creationId xmlns:p14="http://schemas.microsoft.com/office/powerpoint/2010/main" val="27294903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a:t>
            </a:r>
            <a:r>
              <a:rPr lang="en-US" baseline="0" dirty="0" smtClean="0"/>
              <a:t> does this work?</a:t>
            </a:r>
          </a:p>
          <a:p>
            <a:r>
              <a:rPr lang="en-US" baseline="0" dirty="0" smtClean="0"/>
              <a:t>What does this mean?</a:t>
            </a:r>
            <a:endParaRPr lang="en-US" dirty="0"/>
          </a:p>
        </p:txBody>
      </p:sp>
      <p:sp>
        <p:nvSpPr>
          <p:cNvPr id="4" name="Slide Number Placeholder 3"/>
          <p:cNvSpPr>
            <a:spLocks noGrp="1"/>
          </p:cNvSpPr>
          <p:nvPr>
            <p:ph type="sldNum" sz="quarter" idx="10"/>
          </p:nvPr>
        </p:nvSpPr>
        <p:spPr/>
        <p:txBody>
          <a:bodyPr/>
          <a:lstStyle/>
          <a:p>
            <a:fld id="{A0E469BA-953C-4F27-98FD-2EC26DFCA338}" type="slidenum">
              <a:rPr lang="en-US" smtClean="0"/>
              <a:t>8</a:t>
            </a:fld>
            <a:endParaRPr lang="en-US"/>
          </a:p>
        </p:txBody>
      </p:sp>
    </p:spTree>
    <p:extLst>
      <p:ext uri="{BB962C8B-B14F-4D97-AF65-F5344CB8AC3E}">
        <p14:creationId xmlns:p14="http://schemas.microsoft.com/office/powerpoint/2010/main" val="35786038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E469BA-953C-4F27-98FD-2EC26DFCA338}" type="slidenum">
              <a:rPr lang="en-US" smtClean="0"/>
              <a:t>9</a:t>
            </a:fld>
            <a:endParaRPr lang="en-US"/>
          </a:p>
        </p:txBody>
      </p:sp>
    </p:spTree>
    <p:extLst>
      <p:ext uri="{BB962C8B-B14F-4D97-AF65-F5344CB8AC3E}">
        <p14:creationId xmlns:p14="http://schemas.microsoft.com/office/powerpoint/2010/main" val="20187554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1995 Honda Civic</a:t>
            </a:r>
            <a:r>
              <a:rPr lang="en-US" baseline="0" dirty="0" smtClean="0"/>
              <a:t> as described and explained by:</a:t>
            </a:r>
          </a:p>
          <a:p>
            <a:r>
              <a:rPr lang="en-US" baseline="0" dirty="0" smtClean="0"/>
              <a:t>Click and Clack (Car Talk)</a:t>
            </a:r>
          </a:p>
          <a:p>
            <a:r>
              <a:rPr lang="en-US" baseline="0" dirty="0" smtClean="0"/>
              <a:t>MBA Marketing specialist</a:t>
            </a:r>
          </a:p>
          <a:p>
            <a:r>
              <a:rPr lang="en-US" baseline="0" dirty="0" smtClean="0"/>
              <a:t>FBI stolen cars investigator</a:t>
            </a:r>
          </a:p>
          <a:p>
            <a:r>
              <a:rPr lang="en-US" baseline="0" dirty="0" smtClean="0"/>
              <a:t>Bob from Graham’s Auto Repair</a:t>
            </a:r>
          </a:p>
          <a:p>
            <a:r>
              <a:rPr lang="en-US" baseline="0" dirty="0" smtClean="0"/>
              <a:t>32-year-old Samantha Porter from Cleveland – this was her first car, used</a:t>
            </a:r>
          </a:p>
          <a:p>
            <a:r>
              <a:rPr lang="en-US" baseline="0" dirty="0" smtClean="0"/>
              <a:t>Industrial Design</a:t>
            </a:r>
          </a:p>
          <a:p>
            <a:r>
              <a:rPr lang="en-US" baseline="0" dirty="0" smtClean="0"/>
              <a:t>Developmental Psychologist</a:t>
            </a:r>
          </a:p>
          <a:p>
            <a:r>
              <a:rPr lang="en-US" baseline="0" dirty="0" smtClean="0"/>
              <a:t>Town historian</a:t>
            </a:r>
            <a:endParaRPr lang="en-US" dirty="0" smtClean="0"/>
          </a:p>
        </p:txBody>
      </p:sp>
      <p:sp>
        <p:nvSpPr>
          <p:cNvPr id="4" name="Slide Number Placeholder 3"/>
          <p:cNvSpPr>
            <a:spLocks noGrp="1"/>
          </p:cNvSpPr>
          <p:nvPr>
            <p:ph type="sldNum" sz="quarter" idx="10"/>
          </p:nvPr>
        </p:nvSpPr>
        <p:spPr/>
        <p:txBody>
          <a:bodyPr/>
          <a:lstStyle/>
          <a:p>
            <a:fld id="{A0E469BA-953C-4F27-98FD-2EC26DFCA338}" type="slidenum">
              <a:rPr lang="en-US" smtClean="0"/>
              <a:t>10</a:t>
            </a:fld>
            <a:endParaRPr lang="en-US"/>
          </a:p>
        </p:txBody>
      </p:sp>
    </p:spTree>
    <p:extLst>
      <p:ext uri="{BB962C8B-B14F-4D97-AF65-F5344CB8AC3E}">
        <p14:creationId xmlns:p14="http://schemas.microsoft.com/office/powerpoint/2010/main" val="25324117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Using that definition, here are </a:t>
            </a:r>
            <a:r>
              <a:rPr lang="en-US" dirty="0" smtClean="0"/>
              <a:t>6 </a:t>
            </a:r>
            <a:r>
              <a:rPr lang="en-US" dirty="0"/>
              <a:t>“capacities” that are important pre-requisites for integrative learning approaches:</a:t>
            </a:r>
          </a:p>
          <a:p>
            <a:pPr marL="233732" indent="-233732">
              <a:buAutoNum type="arabicPeriod"/>
            </a:pPr>
            <a:r>
              <a:rPr lang="en-US" dirty="0"/>
              <a:t>The problem/issue should not be solvable</a:t>
            </a:r>
            <a:r>
              <a:rPr lang="en-US" baseline="0" dirty="0"/>
              <a:t> by a single discipline</a:t>
            </a:r>
          </a:p>
          <a:p>
            <a:pPr marL="233732" indent="-233732">
              <a:buAutoNum type="arabicPeriod"/>
            </a:pPr>
            <a:r>
              <a:rPr lang="en-US" baseline="0" dirty="0"/>
              <a:t>The integrative learning scholar/student should always remain skeptical</a:t>
            </a:r>
          </a:p>
          <a:p>
            <a:pPr marL="233732" indent="-233732">
              <a:buAutoNum type="arabicPeriod"/>
            </a:pPr>
            <a:r>
              <a:rPr lang="en-US" baseline="0" dirty="0"/>
              <a:t>This item is the reason for remaining skeptical</a:t>
            </a:r>
          </a:p>
          <a:p>
            <a:pPr marL="233732" indent="-233732">
              <a:buAutoNum type="arabicPeriod"/>
            </a:pPr>
            <a:r>
              <a:rPr lang="en-US" baseline="0" dirty="0"/>
              <a:t>Use that same skepticism on yourself</a:t>
            </a:r>
          </a:p>
          <a:p>
            <a:pPr marL="233732" indent="-233732">
              <a:buAutoNum type="arabicPeriod"/>
            </a:pPr>
            <a:r>
              <a:rPr lang="en-US" baseline="0" dirty="0"/>
              <a:t>Understand the process we are about to </a:t>
            </a:r>
            <a:r>
              <a:rPr lang="en-US" baseline="0" dirty="0" smtClean="0"/>
              <a:t>describe</a:t>
            </a:r>
          </a:p>
          <a:p>
            <a:pPr marL="233732" indent="-233732">
              <a:buAutoNum type="arabicPeriod"/>
            </a:pPr>
            <a:r>
              <a:rPr lang="en-US" baseline="0" dirty="0" smtClean="0"/>
              <a:t>…and have an inclination to search for Big Ideas as well as Social Engagement.</a:t>
            </a:r>
            <a:endParaRPr lang="en-US" baseline="0" dirty="0"/>
          </a:p>
          <a:p>
            <a:pPr marL="233732" indent="-233732">
              <a:buAutoNum type="arabicPeriod"/>
            </a:pPr>
            <a:endParaRPr lang="en-US" dirty="0"/>
          </a:p>
        </p:txBody>
      </p:sp>
      <p:sp>
        <p:nvSpPr>
          <p:cNvPr id="4" name="Slide Number Placeholder 3"/>
          <p:cNvSpPr>
            <a:spLocks noGrp="1"/>
          </p:cNvSpPr>
          <p:nvPr>
            <p:ph type="sldNum" sz="quarter" idx="10"/>
          </p:nvPr>
        </p:nvSpPr>
        <p:spPr/>
        <p:txBody>
          <a:bodyPr/>
          <a:lstStyle/>
          <a:p>
            <a:fld id="{A0E469BA-953C-4F27-98FD-2EC26DFCA338}" type="slidenum">
              <a:rPr lang="en-US" smtClean="0"/>
              <a:t>11</a:t>
            </a:fld>
            <a:endParaRPr lang="en-US"/>
          </a:p>
        </p:txBody>
      </p:sp>
    </p:spTree>
    <p:extLst>
      <p:ext uri="{BB962C8B-B14F-4D97-AF65-F5344CB8AC3E}">
        <p14:creationId xmlns:p14="http://schemas.microsoft.com/office/powerpoint/2010/main" val="22861023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CBABC76-B155-4718-8990-206C1C1AE0C6}" type="datetime1">
              <a:rPr lang="en-US" smtClean="0"/>
              <a:t>10/23/2017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3A9B1A-9D89-4F41-958C-ED3BB792345A}" type="slidenum">
              <a:rPr lang="en-US" smtClean="0"/>
              <a:t>‹#›</a:t>
            </a:fld>
            <a:endParaRPr lang="en-US"/>
          </a:p>
        </p:txBody>
      </p:sp>
    </p:spTree>
    <p:extLst>
      <p:ext uri="{BB962C8B-B14F-4D97-AF65-F5344CB8AC3E}">
        <p14:creationId xmlns:p14="http://schemas.microsoft.com/office/powerpoint/2010/main" val="1211465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082281-896B-41FE-80DA-0D33CB6B4907}" type="datetime1">
              <a:rPr lang="en-US" smtClean="0"/>
              <a:t>10/23/2017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3A9B1A-9D89-4F41-958C-ED3BB792345A}" type="slidenum">
              <a:rPr lang="en-US" smtClean="0"/>
              <a:t>‹#›</a:t>
            </a:fld>
            <a:endParaRPr lang="en-US"/>
          </a:p>
        </p:txBody>
      </p:sp>
    </p:spTree>
    <p:extLst>
      <p:ext uri="{BB962C8B-B14F-4D97-AF65-F5344CB8AC3E}">
        <p14:creationId xmlns:p14="http://schemas.microsoft.com/office/powerpoint/2010/main" val="2920092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518B28-3DE8-42AF-8353-E900DBFF194E}" type="datetime1">
              <a:rPr lang="en-US" smtClean="0"/>
              <a:t>10/23/2017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3A9B1A-9D89-4F41-958C-ED3BB792345A}" type="slidenum">
              <a:rPr lang="en-US" smtClean="0"/>
              <a:t>‹#›</a:t>
            </a:fld>
            <a:endParaRPr lang="en-US"/>
          </a:p>
        </p:txBody>
      </p:sp>
    </p:spTree>
    <p:extLst>
      <p:ext uri="{BB962C8B-B14F-4D97-AF65-F5344CB8AC3E}">
        <p14:creationId xmlns:p14="http://schemas.microsoft.com/office/powerpoint/2010/main" val="3679349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2AF8D6-2942-48A3-A693-768A1790F4C2}" type="datetime1">
              <a:rPr lang="en-US" smtClean="0"/>
              <a:t>10/23/2017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3A9B1A-9D89-4F41-958C-ED3BB792345A}" type="slidenum">
              <a:rPr lang="en-US" smtClean="0"/>
              <a:t>‹#›</a:t>
            </a:fld>
            <a:endParaRPr lang="en-US"/>
          </a:p>
        </p:txBody>
      </p:sp>
    </p:spTree>
    <p:extLst>
      <p:ext uri="{BB962C8B-B14F-4D97-AF65-F5344CB8AC3E}">
        <p14:creationId xmlns:p14="http://schemas.microsoft.com/office/powerpoint/2010/main" val="3617156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8DF88FC-3DFC-4E53-9D44-0D2739E3A6F2}" type="datetime1">
              <a:rPr lang="en-US" smtClean="0"/>
              <a:t>10/23/2017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3A9B1A-9D89-4F41-958C-ED3BB792345A}" type="slidenum">
              <a:rPr lang="en-US" smtClean="0"/>
              <a:t>‹#›</a:t>
            </a:fld>
            <a:endParaRPr lang="en-US"/>
          </a:p>
        </p:txBody>
      </p:sp>
    </p:spTree>
    <p:extLst>
      <p:ext uri="{BB962C8B-B14F-4D97-AF65-F5344CB8AC3E}">
        <p14:creationId xmlns:p14="http://schemas.microsoft.com/office/powerpoint/2010/main" val="139231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7AFA1F0-83D7-4832-8177-F4DF3A76333F}" type="datetime1">
              <a:rPr lang="en-US" smtClean="0"/>
              <a:t>10/23/2017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3A9B1A-9D89-4F41-958C-ED3BB792345A}" type="slidenum">
              <a:rPr lang="en-US" smtClean="0"/>
              <a:t>‹#›</a:t>
            </a:fld>
            <a:endParaRPr lang="en-US"/>
          </a:p>
        </p:txBody>
      </p:sp>
    </p:spTree>
    <p:extLst>
      <p:ext uri="{BB962C8B-B14F-4D97-AF65-F5344CB8AC3E}">
        <p14:creationId xmlns:p14="http://schemas.microsoft.com/office/powerpoint/2010/main" val="2475416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A6CCF9F-ADF5-4170-A5C5-8287601448C3}" type="datetime1">
              <a:rPr lang="en-US" smtClean="0"/>
              <a:t>10/23/2017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3A9B1A-9D89-4F41-958C-ED3BB792345A}" type="slidenum">
              <a:rPr lang="en-US" smtClean="0"/>
              <a:t>‹#›</a:t>
            </a:fld>
            <a:endParaRPr lang="en-US"/>
          </a:p>
        </p:txBody>
      </p:sp>
    </p:spTree>
    <p:extLst>
      <p:ext uri="{BB962C8B-B14F-4D97-AF65-F5344CB8AC3E}">
        <p14:creationId xmlns:p14="http://schemas.microsoft.com/office/powerpoint/2010/main" val="168832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B8A0BD-AF3D-4098-AB07-F8A8D75D65BD}" type="datetime1">
              <a:rPr lang="en-US" smtClean="0"/>
              <a:t>10/23/2017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3A9B1A-9D89-4F41-958C-ED3BB792345A}" type="slidenum">
              <a:rPr lang="en-US" smtClean="0"/>
              <a:t>‹#›</a:t>
            </a:fld>
            <a:endParaRPr lang="en-US"/>
          </a:p>
        </p:txBody>
      </p:sp>
    </p:spTree>
    <p:extLst>
      <p:ext uri="{BB962C8B-B14F-4D97-AF65-F5344CB8AC3E}">
        <p14:creationId xmlns:p14="http://schemas.microsoft.com/office/powerpoint/2010/main" val="2386632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7C1BEB-24E9-48C8-BB61-CB495ACF8990}" type="datetime1">
              <a:rPr lang="en-US" smtClean="0"/>
              <a:t>10/23/2017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3A9B1A-9D89-4F41-958C-ED3BB792345A}" type="slidenum">
              <a:rPr lang="en-US" smtClean="0"/>
              <a:t>‹#›</a:t>
            </a:fld>
            <a:endParaRPr lang="en-US"/>
          </a:p>
        </p:txBody>
      </p:sp>
    </p:spTree>
    <p:extLst>
      <p:ext uri="{BB962C8B-B14F-4D97-AF65-F5344CB8AC3E}">
        <p14:creationId xmlns:p14="http://schemas.microsoft.com/office/powerpoint/2010/main" val="3712286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A733194-3711-4D1B-850E-595AF065D983}" type="datetime1">
              <a:rPr lang="en-US" smtClean="0"/>
              <a:t>10/23/2017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3A9B1A-9D89-4F41-958C-ED3BB792345A}" type="slidenum">
              <a:rPr lang="en-US" smtClean="0"/>
              <a:t>‹#›</a:t>
            </a:fld>
            <a:endParaRPr lang="en-US"/>
          </a:p>
        </p:txBody>
      </p:sp>
    </p:spTree>
    <p:extLst>
      <p:ext uri="{BB962C8B-B14F-4D97-AF65-F5344CB8AC3E}">
        <p14:creationId xmlns:p14="http://schemas.microsoft.com/office/powerpoint/2010/main" val="1658031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2FFA20F-10F3-4BF3-90C6-954CE825150C}" type="datetime1">
              <a:rPr lang="en-US" smtClean="0"/>
              <a:t>10/23/2017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3A9B1A-9D89-4F41-958C-ED3BB792345A}" type="slidenum">
              <a:rPr lang="en-US" smtClean="0"/>
              <a:t>‹#›</a:t>
            </a:fld>
            <a:endParaRPr lang="en-US"/>
          </a:p>
        </p:txBody>
      </p:sp>
    </p:spTree>
    <p:extLst>
      <p:ext uri="{BB962C8B-B14F-4D97-AF65-F5344CB8AC3E}">
        <p14:creationId xmlns:p14="http://schemas.microsoft.com/office/powerpoint/2010/main" val="33906189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6C6385-6835-40B4-8D9E-D5107D6196ED}" type="datetime1">
              <a:rPr lang="en-US" smtClean="0"/>
              <a:t>10/23/2017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3A9B1A-9D89-4F41-958C-ED3BB792345A}" type="slidenum">
              <a:rPr lang="en-US" smtClean="0"/>
              <a:t>‹#›</a:t>
            </a:fld>
            <a:endParaRPr lang="en-US"/>
          </a:p>
        </p:txBody>
      </p:sp>
    </p:spTree>
    <p:extLst>
      <p:ext uri="{BB962C8B-B14F-4D97-AF65-F5344CB8AC3E}">
        <p14:creationId xmlns:p14="http://schemas.microsoft.com/office/powerpoint/2010/main" val="17456312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fontScale="90000"/>
          </a:bodyPr>
          <a:lstStyle/>
          <a:p>
            <a:r>
              <a:rPr lang="en-US" dirty="0"/>
              <a:t>Effective Teaching in Integrative Studies Courses</a:t>
            </a:r>
          </a:p>
        </p:txBody>
      </p:sp>
      <p:sp>
        <p:nvSpPr>
          <p:cNvPr id="3" name="Subtitle 2"/>
          <p:cNvSpPr>
            <a:spLocks noGrp="1"/>
          </p:cNvSpPr>
          <p:nvPr>
            <p:ph type="subTitle" idx="1"/>
          </p:nvPr>
        </p:nvSpPr>
        <p:spPr/>
        <p:txBody>
          <a:bodyPr/>
          <a:lstStyle/>
          <a:p>
            <a:r>
              <a:rPr lang="en-US" dirty="0"/>
              <a:t>Edmund Hansen &amp; Michael Murphy</a:t>
            </a:r>
          </a:p>
          <a:p>
            <a:r>
              <a:rPr lang="en-US" dirty="0"/>
              <a:t>Schreyer Institute for Teaching Excellence</a:t>
            </a:r>
          </a:p>
          <a:p>
            <a:r>
              <a:rPr lang="en-US" dirty="0"/>
              <a:t>October 25, 2017</a:t>
            </a:r>
          </a:p>
        </p:txBody>
      </p:sp>
    </p:spTree>
    <p:extLst>
      <p:ext uri="{BB962C8B-B14F-4D97-AF65-F5344CB8AC3E}">
        <p14:creationId xmlns:p14="http://schemas.microsoft.com/office/powerpoint/2010/main" val="20013382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DCE30-DDDC-4AE9-A334-567C91DAF7F5}"/>
              </a:ext>
            </a:extLst>
          </p:cNvPr>
          <p:cNvSpPr>
            <a:spLocks noGrp="1"/>
          </p:cNvSpPr>
          <p:nvPr>
            <p:ph type="title"/>
          </p:nvPr>
        </p:nvSpPr>
        <p:spPr>
          <a:effectLst>
            <a:outerShdw blurRad="50800" dist="38100" dir="2700000" algn="tl" rotWithShape="0">
              <a:prstClr val="black">
                <a:alpha val="40000"/>
              </a:prstClr>
            </a:outerShdw>
          </a:effectLst>
        </p:spPr>
        <p:txBody>
          <a:bodyPr>
            <a:normAutofit/>
          </a:bodyPr>
          <a:lstStyle/>
          <a:p>
            <a:pPr algn="ctr"/>
            <a:r>
              <a:rPr lang="en-US" sz="4800" b="1" dirty="0" smtClean="0"/>
              <a:t>An </a:t>
            </a:r>
            <a:r>
              <a:rPr lang="en-US" sz="4800" b="1" dirty="0" smtClean="0"/>
              <a:t>Analogy</a:t>
            </a:r>
            <a:endParaRPr lang="en-US" sz="4800" b="1" dirty="0"/>
          </a:p>
        </p:txBody>
      </p:sp>
      <p:pic>
        <p:nvPicPr>
          <p:cNvPr id="5" name="Content Placeholder 4"/>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1301408" y="1577673"/>
            <a:ext cx="6541183" cy="4360790"/>
          </a:xfrm>
        </p:spPr>
      </p:pic>
      <p:sp>
        <p:nvSpPr>
          <p:cNvPr id="4" name="Slide Number Placeholder 3"/>
          <p:cNvSpPr>
            <a:spLocks noGrp="1"/>
          </p:cNvSpPr>
          <p:nvPr>
            <p:ph type="sldNum" sz="quarter" idx="12"/>
          </p:nvPr>
        </p:nvSpPr>
        <p:spPr/>
        <p:txBody>
          <a:bodyPr/>
          <a:lstStyle/>
          <a:p>
            <a:fld id="{533A9B1A-9D89-4F41-958C-ED3BB792345A}" type="slidenum">
              <a:rPr lang="en-US" smtClean="0"/>
              <a:t>10</a:t>
            </a:fld>
            <a:endParaRPr lang="en-US"/>
          </a:p>
        </p:txBody>
      </p:sp>
      <p:sp>
        <p:nvSpPr>
          <p:cNvPr id="6" name="TextBox 5"/>
          <p:cNvSpPr txBox="1"/>
          <p:nvPr/>
        </p:nvSpPr>
        <p:spPr>
          <a:xfrm>
            <a:off x="1761819" y="5938463"/>
            <a:ext cx="6753530" cy="246221"/>
          </a:xfrm>
          <a:prstGeom prst="rect">
            <a:avLst/>
          </a:prstGeom>
          <a:noFill/>
        </p:spPr>
        <p:txBody>
          <a:bodyPr wrap="square" rtlCol="0">
            <a:spAutoFit/>
          </a:bodyPr>
          <a:lstStyle/>
          <a:p>
            <a:pPr algn="r"/>
            <a:r>
              <a:rPr lang="en-US" sz="1000" dirty="0"/>
              <a:t>http://automotifit.blogspot.com/2011/02/most-stolen-cars-in-america-top-10-list.html</a:t>
            </a:r>
          </a:p>
        </p:txBody>
      </p:sp>
    </p:spTree>
    <p:extLst>
      <p:ext uri="{BB962C8B-B14F-4D97-AF65-F5344CB8AC3E}">
        <p14:creationId xmlns:p14="http://schemas.microsoft.com/office/powerpoint/2010/main" val="15752323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70287"/>
          </a:xfrm>
          <a:noFill/>
          <a:effectLst>
            <a:outerShdw blurRad="50800" dist="38100" dir="2700000" algn="tl" rotWithShape="0">
              <a:prstClr val="black">
                <a:alpha val="40000"/>
              </a:prstClr>
            </a:outerShdw>
          </a:effectLst>
        </p:spPr>
        <p:txBody>
          <a:bodyPr>
            <a:noAutofit/>
          </a:bodyPr>
          <a:lstStyle/>
          <a:p>
            <a:pPr algn="ctr"/>
            <a:r>
              <a:rPr lang="en-US" sz="3600" b="1" dirty="0"/>
              <a:t>Important Cognitive </a:t>
            </a:r>
            <a:r>
              <a:rPr lang="en-US" sz="3600" b="1" dirty="0" smtClean="0"/>
              <a:t>Procedures</a:t>
            </a:r>
            <a:endParaRPr lang="en-US" sz="3600" b="1" strike="sngStrike" dirty="0">
              <a:solidFill>
                <a:srgbClr val="FF0000"/>
              </a:solidFill>
            </a:endParaRPr>
          </a:p>
        </p:txBody>
      </p:sp>
      <p:sp>
        <p:nvSpPr>
          <p:cNvPr id="3" name="Content Placeholder 2"/>
          <p:cNvSpPr>
            <a:spLocks noGrp="1"/>
          </p:cNvSpPr>
          <p:nvPr>
            <p:ph idx="1"/>
          </p:nvPr>
        </p:nvSpPr>
        <p:spPr>
          <a:xfrm>
            <a:off x="628650" y="1235413"/>
            <a:ext cx="7886700" cy="4941550"/>
          </a:xfrm>
        </p:spPr>
        <p:txBody>
          <a:bodyPr>
            <a:normAutofit fontScale="92500" lnSpcReduction="10000"/>
          </a:bodyPr>
          <a:lstStyle/>
          <a:p>
            <a:pPr marL="514350" indent="-514350">
              <a:buFont typeface="+mj-lt"/>
              <a:buAutoNum type="arabicPeriod"/>
            </a:pPr>
            <a:r>
              <a:rPr lang="en-US" dirty="0"/>
              <a:t>Identify issues, problems, or questions appropriate for interdisciplinary inquiry</a:t>
            </a:r>
          </a:p>
          <a:p>
            <a:pPr marL="514350" indent="-514350">
              <a:buFont typeface="+mj-lt"/>
              <a:buAutoNum type="arabicPeriod"/>
            </a:pPr>
            <a:r>
              <a:rPr lang="en-US" dirty="0"/>
              <a:t>Comprehend (but not fully embrace) expert viewpoints that may conflict</a:t>
            </a:r>
          </a:p>
          <a:p>
            <a:pPr marL="514350" indent="-514350">
              <a:buFont typeface="+mj-lt"/>
              <a:buAutoNum type="arabicPeriod"/>
            </a:pPr>
            <a:r>
              <a:rPr lang="en-US" dirty="0"/>
              <a:t>Detect the assumptions, biases, values, and disciplinary training of experts (e.g. know how they think)</a:t>
            </a:r>
          </a:p>
          <a:p>
            <a:pPr marL="514350" indent="-514350">
              <a:buFont typeface="+mj-lt"/>
              <a:buAutoNum type="arabicPeriod"/>
            </a:pPr>
            <a:r>
              <a:rPr lang="en-US" dirty="0"/>
              <a:t>Reflect on your own biases and values</a:t>
            </a:r>
          </a:p>
          <a:p>
            <a:pPr marL="514350" indent="-514350">
              <a:buFont typeface="+mj-lt"/>
              <a:buAutoNum type="arabicPeriod"/>
            </a:pPr>
            <a:r>
              <a:rPr lang="en-US" dirty="0"/>
              <a:t>Understand how </a:t>
            </a:r>
            <a:r>
              <a:rPr lang="en-US" dirty="0" err="1"/>
              <a:t>interdisciplinarians</a:t>
            </a:r>
            <a:r>
              <a:rPr lang="en-US" dirty="0"/>
              <a:t> discover or create common ground between different and conflicting viewpoints</a:t>
            </a:r>
          </a:p>
          <a:p>
            <a:pPr marL="514350" indent="-514350">
              <a:buFont typeface="+mj-lt"/>
              <a:buAutoNum type="arabicPeriod"/>
            </a:pPr>
            <a:r>
              <a:rPr lang="en-US" i="1" dirty="0" smtClean="0"/>
              <a:t>Search for </a:t>
            </a:r>
            <a:r>
              <a:rPr lang="en-US" i="1" dirty="0"/>
              <a:t>b</a:t>
            </a:r>
            <a:r>
              <a:rPr lang="en-US" i="1" dirty="0" smtClean="0"/>
              <a:t>ig </a:t>
            </a:r>
            <a:r>
              <a:rPr lang="en-US" i="1" dirty="0"/>
              <a:t>i</a:t>
            </a:r>
            <a:r>
              <a:rPr lang="en-US" i="1" dirty="0" smtClean="0"/>
              <a:t>deas </a:t>
            </a:r>
            <a:r>
              <a:rPr lang="en-US" i="1" dirty="0"/>
              <a:t>and </a:t>
            </a:r>
            <a:r>
              <a:rPr lang="en-US" i="1" dirty="0" smtClean="0"/>
              <a:t>desirable social engagement</a:t>
            </a:r>
            <a:endParaRPr lang="en-US" i="1" dirty="0"/>
          </a:p>
          <a:p>
            <a:pPr marL="0" indent="0" algn="r">
              <a:buNone/>
            </a:pPr>
            <a:r>
              <a:rPr lang="en-US" sz="2200" i="1" dirty="0" smtClean="0"/>
              <a:t>Adapted from </a:t>
            </a:r>
            <a:r>
              <a:rPr lang="en-US" sz="2200" i="1" dirty="0" err="1" smtClean="0"/>
              <a:t>Repko</a:t>
            </a:r>
            <a:r>
              <a:rPr lang="en-US" sz="2200" i="1" dirty="0"/>
              <a:t>, </a:t>
            </a:r>
            <a:r>
              <a:rPr lang="en-US" sz="2200" i="1" dirty="0" err="1"/>
              <a:t>Szostak</a:t>
            </a:r>
            <a:r>
              <a:rPr lang="en-US" sz="2200" i="1" dirty="0"/>
              <a:t> &amp; </a:t>
            </a:r>
            <a:r>
              <a:rPr lang="en-US" sz="2200" i="1" dirty="0" err="1"/>
              <a:t>Buchberger</a:t>
            </a:r>
            <a:r>
              <a:rPr lang="en-US" sz="2200" i="1" dirty="0"/>
              <a:t>, 2017</a:t>
            </a:r>
          </a:p>
          <a:p>
            <a:pPr marL="514350" indent="-514350">
              <a:buFont typeface="+mj-lt"/>
              <a:buAutoNum type="arabicPeriod"/>
            </a:pPr>
            <a:endParaRPr lang="en-US" dirty="0"/>
          </a:p>
        </p:txBody>
      </p:sp>
      <p:sp>
        <p:nvSpPr>
          <p:cNvPr id="4" name="Slide Number Placeholder 3"/>
          <p:cNvSpPr>
            <a:spLocks noGrp="1"/>
          </p:cNvSpPr>
          <p:nvPr>
            <p:ph type="sldNum" sz="quarter" idx="12"/>
          </p:nvPr>
        </p:nvSpPr>
        <p:spPr/>
        <p:txBody>
          <a:bodyPr/>
          <a:lstStyle/>
          <a:p>
            <a:fld id="{533A9B1A-9D89-4F41-958C-ED3BB792345A}" type="slidenum">
              <a:rPr lang="en-US" smtClean="0"/>
              <a:t>11</a:t>
            </a:fld>
            <a:endParaRPr lang="en-US"/>
          </a:p>
        </p:txBody>
      </p:sp>
    </p:spTree>
    <p:extLst>
      <p:ext uri="{BB962C8B-B14F-4D97-AF65-F5344CB8AC3E}">
        <p14:creationId xmlns:p14="http://schemas.microsoft.com/office/powerpoint/2010/main" val="11051583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254" y="0"/>
            <a:ext cx="8811491" cy="1910432"/>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pPr algn="ctr"/>
            <a:r>
              <a:rPr lang="en-US" sz="4800" b="1" dirty="0" smtClean="0"/>
              <a:t>Thinking Across </a:t>
            </a:r>
            <a:r>
              <a:rPr lang="en-US" sz="4800" b="1" dirty="0" smtClean="0"/>
              <a:t>Disciplines</a:t>
            </a:r>
            <a:br>
              <a:rPr lang="en-US" sz="4800" b="1" dirty="0" smtClean="0"/>
            </a:br>
            <a:r>
              <a:rPr lang="en-US" sz="4800" b="1" dirty="0" smtClean="0">
                <a:solidFill>
                  <a:srgbClr val="FF0000"/>
                </a:solidFill>
              </a:rPr>
              <a:t>Exhibit C</a:t>
            </a:r>
            <a:endParaRPr lang="en-US" sz="4800" dirty="0">
              <a:solidFill>
                <a:srgbClr val="FF0000"/>
              </a:solidFill>
            </a:endParaRPr>
          </a:p>
        </p:txBody>
      </p:sp>
      <p:sp>
        <p:nvSpPr>
          <p:cNvPr id="3" name="Content Placeholder 2"/>
          <p:cNvSpPr>
            <a:spLocks noGrp="1"/>
          </p:cNvSpPr>
          <p:nvPr>
            <p:ph idx="1"/>
          </p:nvPr>
        </p:nvSpPr>
        <p:spPr>
          <a:xfrm>
            <a:off x="628650" y="2037144"/>
            <a:ext cx="7886700" cy="4557620"/>
          </a:xfrm>
          <a:solidFill>
            <a:schemeClr val="bg1"/>
          </a:solidFill>
        </p:spPr>
        <p:txBody>
          <a:bodyPr>
            <a:normAutofit lnSpcReduction="10000"/>
          </a:bodyPr>
          <a:lstStyle/>
          <a:p>
            <a:pPr marL="1371600" lvl="3" indent="0">
              <a:buNone/>
            </a:pPr>
            <a:r>
              <a:rPr lang="en-US" sz="3600" dirty="0" smtClean="0"/>
              <a:t>Goals</a:t>
            </a:r>
            <a:endParaRPr lang="en-US" sz="3600" dirty="0"/>
          </a:p>
          <a:p>
            <a:pPr marL="1371600" lvl="3" indent="0">
              <a:buNone/>
            </a:pPr>
            <a:r>
              <a:rPr lang="en-US" sz="3600" dirty="0" smtClean="0"/>
              <a:t>Activities</a:t>
            </a:r>
            <a:endParaRPr lang="en-US" sz="3600" dirty="0"/>
          </a:p>
          <a:p>
            <a:pPr marL="1371600" lvl="3" indent="0">
              <a:buNone/>
            </a:pPr>
            <a:r>
              <a:rPr lang="en-US" sz="3600" dirty="0" smtClean="0"/>
              <a:t>Materials and Resources</a:t>
            </a:r>
          </a:p>
          <a:p>
            <a:pPr marL="1371600" lvl="3" indent="0">
              <a:buNone/>
            </a:pPr>
            <a:r>
              <a:rPr lang="en-US" sz="3600" dirty="0" smtClean="0"/>
              <a:t>Ethical dimensions</a:t>
            </a:r>
          </a:p>
          <a:p>
            <a:pPr marL="1371600" lvl="3" indent="0">
              <a:buNone/>
            </a:pPr>
            <a:r>
              <a:rPr lang="en-US" sz="3600" dirty="0" smtClean="0"/>
              <a:t>Social benefits and challenges</a:t>
            </a:r>
          </a:p>
          <a:p>
            <a:pPr marL="0" indent="0">
              <a:buNone/>
            </a:pPr>
            <a:endParaRPr lang="en-US" sz="800" i="1" dirty="0" smtClean="0"/>
          </a:p>
          <a:p>
            <a:pPr marL="0" indent="0">
              <a:buNone/>
            </a:pPr>
            <a:endParaRPr lang="en-US" sz="800" i="1" dirty="0" smtClean="0"/>
          </a:p>
          <a:p>
            <a:pPr marL="0" indent="0">
              <a:buNone/>
            </a:pPr>
            <a:r>
              <a:rPr lang="en-US" i="1" u="sng" dirty="0" smtClean="0"/>
              <a:t>Elevator speech:</a:t>
            </a:r>
            <a:r>
              <a:rPr lang="en-US" i="1" dirty="0" smtClean="0"/>
              <a:t> In 45 seconds, describe to a non-specialist your discipline, how it works, and why it is important</a:t>
            </a:r>
            <a:endParaRPr lang="en-US" dirty="0"/>
          </a:p>
        </p:txBody>
      </p:sp>
      <p:sp>
        <p:nvSpPr>
          <p:cNvPr id="4" name="Slide Number Placeholder 3"/>
          <p:cNvSpPr>
            <a:spLocks noGrp="1"/>
          </p:cNvSpPr>
          <p:nvPr>
            <p:ph type="sldNum" sz="quarter" idx="12"/>
          </p:nvPr>
        </p:nvSpPr>
        <p:spPr/>
        <p:txBody>
          <a:bodyPr/>
          <a:lstStyle/>
          <a:p>
            <a:fld id="{533A9B1A-9D89-4F41-958C-ED3BB792345A}" type="slidenum">
              <a:rPr lang="en-US" smtClean="0"/>
              <a:t>12</a:t>
            </a:fld>
            <a:endParaRPr lang="en-US"/>
          </a:p>
        </p:txBody>
      </p:sp>
    </p:spTree>
    <p:extLst>
      <p:ext uri="{BB962C8B-B14F-4D97-AF65-F5344CB8AC3E}">
        <p14:creationId xmlns:p14="http://schemas.microsoft.com/office/powerpoint/2010/main" val="33853743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25563"/>
            <a:ext cx="7886700" cy="5199928"/>
          </a:xfrm>
          <a:solidFill>
            <a:schemeClr val="bg1"/>
          </a:solidFill>
        </p:spPr>
        <p:txBody>
          <a:bodyPr>
            <a:normAutofit/>
          </a:bodyPr>
          <a:lstStyle/>
          <a:p>
            <a:pPr marL="0" indent="0">
              <a:buNone/>
            </a:pPr>
            <a:r>
              <a:rPr lang="en-US" b="1" u="sng" dirty="0"/>
              <a:t>Explore the other </a:t>
            </a:r>
            <a:r>
              <a:rPr lang="en-US" b="1" u="sng" dirty="0" smtClean="0"/>
              <a:t>domain and discipline:</a:t>
            </a:r>
            <a:endParaRPr lang="en-US" b="1" u="sng" dirty="0"/>
          </a:p>
          <a:p>
            <a:pPr marL="514350" indent="-514350">
              <a:buFont typeface="+mj-lt"/>
              <a:buAutoNum type="arabicPeriod"/>
            </a:pPr>
            <a:r>
              <a:rPr lang="en-US" dirty="0"/>
              <a:t>Skim some foundational texts</a:t>
            </a:r>
          </a:p>
          <a:p>
            <a:pPr marL="514350" indent="-514350">
              <a:buFont typeface="+mj-lt"/>
              <a:buAutoNum type="arabicPeriod"/>
            </a:pPr>
            <a:r>
              <a:rPr lang="en-US" dirty="0"/>
              <a:t>Check out a leading journal</a:t>
            </a:r>
          </a:p>
          <a:p>
            <a:pPr marL="514350" indent="-514350">
              <a:buFont typeface="+mj-lt"/>
              <a:buAutoNum type="arabicPeriod"/>
            </a:pPr>
            <a:r>
              <a:rPr lang="en-US" dirty="0"/>
              <a:t>Talk to colleagues in that </a:t>
            </a:r>
            <a:r>
              <a:rPr lang="en-US" dirty="0" smtClean="0"/>
              <a:t>discipline</a:t>
            </a:r>
            <a:endParaRPr lang="en-US" dirty="0"/>
          </a:p>
          <a:p>
            <a:pPr marL="514350" indent="-514350">
              <a:buFont typeface="+mj-lt"/>
              <a:buAutoNum type="arabicPeriod"/>
            </a:pPr>
            <a:r>
              <a:rPr lang="en-US" dirty="0"/>
              <a:t>Have frequent but brief meetings with your collaborator(s</a:t>
            </a:r>
            <a:r>
              <a:rPr lang="en-US" dirty="0" smtClean="0"/>
              <a:t>)</a:t>
            </a:r>
          </a:p>
          <a:p>
            <a:pPr marL="514350" indent="-514350">
              <a:buFont typeface="+mj-lt"/>
              <a:buAutoNum type="arabicPeriod"/>
            </a:pPr>
            <a:r>
              <a:rPr lang="en-US" dirty="0" smtClean="0"/>
              <a:t>Be able to answer most or all of the questions on the handout for </a:t>
            </a:r>
            <a:r>
              <a:rPr lang="en-US" dirty="0" smtClean="0"/>
              <a:t>each</a:t>
            </a:r>
            <a:r>
              <a:rPr lang="en-US" dirty="0" smtClean="0"/>
              <a:t> </a:t>
            </a:r>
            <a:r>
              <a:rPr lang="en-US" dirty="0" smtClean="0"/>
              <a:t>discipline</a:t>
            </a:r>
          </a:p>
          <a:p>
            <a:pPr marL="514350" indent="-514350">
              <a:buFont typeface="+mj-lt"/>
              <a:buAutoNum type="arabicPeriod"/>
            </a:pPr>
            <a:r>
              <a:rPr lang="en-US" dirty="0" smtClean="0"/>
              <a:t>Be able to give an elevator speech about that discipline</a:t>
            </a:r>
            <a:endParaRPr lang="en-US" dirty="0"/>
          </a:p>
        </p:txBody>
      </p:sp>
      <p:sp>
        <p:nvSpPr>
          <p:cNvPr id="4" name="Slide Number Placeholder 3"/>
          <p:cNvSpPr>
            <a:spLocks noGrp="1"/>
          </p:cNvSpPr>
          <p:nvPr>
            <p:ph type="sldNum" sz="quarter" idx="12"/>
          </p:nvPr>
        </p:nvSpPr>
        <p:spPr/>
        <p:txBody>
          <a:bodyPr/>
          <a:lstStyle/>
          <a:p>
            <a:fld id="{533A9B1A-9D89-4F41-958C-ED3BB792345A}" type="slidenum">
              <a:rPr lang="en-US" smtClean="0"/>
              <a:t>13</a:t>
            </a:fld>
            <a:endParaRPr lang="en-US"/>
          </a:p>
        </p:txBody>
      </p:sp>
      <p:sp>
        <p:nvSpPr>
          <p:cNvPr id="6" name="Title 1"/>
          <p:cNvSpPr txBox="1">
            <a:spLocks/>
          </p:cNvSpPr>
          <p:nvPr/>
        </p:nvSpPr>
        <p:spPr>
          <a:xfrm>
            <a:off x="166254" y="0"/>
            <a:ext cx="8811491" cy="1325563"/>
          </a:xfrm>
          <a:prstGeom prst="rect">
            <a:avLst/>
          </a:prstGeom>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smtClean="0"/>
              <a:t>Thinking Across Disciplines</a:t>
            </a:r>
            <a:endParaRPr lang="en-US" dirty="0"/>
          </a:p>
        </p:txBody>
      </p:sp>
    </p:spTree>
    <p:extLst>
      <p:ext uri="{BB962C8B-B14F-4D97-AF65-F5344CB8AC3E}">
        <p14:creationId xmlns:p14="http://schemas.microsoft.com/office/powerpoint/2010/main" val="3088949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FB130-09AE-4816-B09A-4D6BC8F0D18E}"/>
              </a:ext>
            </a:extLst>
          </p:cNvPr>
          <p:cNvSpPr>
            <a:spLocks noGrp="1"/>
          </p:cNvSpPr>
          <p:nvPr>
            <p:ph type="title"/>
          </p:nvPr>
        </p:nvSpPr>
        <p:spPr>
          <a:xfrm>
            <a:off x="628650" y="365126"/>
            <a:ext cx="7886700" cy="2059407"/>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fontScale="90000"/>
          </a:bodyPr>
          <a:lstStyle/>
          <a:p>
            <a:pPr algn="ctr"/>
            <a:r>
              <a:rPr lang="en-US" b="1" dirty="0"/>
              <a:t>EXAMPLE:</a:t>
            </a:r>
            <a:br>
              <a:rPr lang="en-US" b="1" dirty="0"/>
            </a:br>
            <a:r>
              <a:rPr lang="en-US" b="1" dirty="0"/>
              <a:t>Creating an interdisciplinary </a:t>
            </a:r>
            <a:br>
              <a:rPr lang="en-US" b="1" dirty="0"/>
            </a:br>
            <a:r>
              <a:rPr lang="en-US" b="1" dirty="0"/>
              <a:t>research question</a:t>
            </a:r>
            <a:br>
              <a:rPr lang="en-US" b="1" dirty="0"/>
            </a:br>
            <a:r>
              <a:rPr lang="en-US" b="1" dirty="0">
                <a:solidFill>
                  <a:srgbClr val="FF0000"/>
                </a:solidFill>
              </a:rPr>
              <a:t>(see Worksheet: </a:t>
            </a:r>
            <a:r>
              <a:rPr lang="en-US" b="1" dirty="0" err="1">
                <a:solidFill>
                  <a:srgbClr val="FF0000"/>
                </a:solidFill>
              </a:rPr>
              <a:t>Interdisc</a:t>
            </a:r>
            <a:r>
              <a:rPr lang="en-US" b="1" dirty="0">
                <a:solidFill>
                  <a:srgbClr val="FF0000"/>
                </a:solidFill>
              </a:rPr>
              <a:t>. Res. Qu’s)</a:t>
            </a:r>
          </a:p>
        </p:txBody>
      </p:sp>
      <p:sp>
        <p:nvSpPr>
          <p:cNvPr id="3" name="Content Placeholder 2">
            <a:extLst>
              <a:ext uri="{FF2B5EF4-FFF2-40B4-BE49-F238E27FC236}">
                <a16:creationId xmlns:a16="http://schemas.microsoft.com/office/drawing/2014/main" id="{1E29B911-BF53-45E8-8C4C-B15EE704FD30}"/>
              </a:ext>
            </a:extLst>
          </p:cNvPr>
          <p:cNvSpPr>
            <a:spLocks noGrp="1"/>
          </p:cNvSpPr>
          <p:nvPr>
            <p:ph idx="1"/>
          </p:nvPr>
        </p:nvSpPr>
        <p:spPr>
          <a:xfrm>
            <a:off x="628650" y="2597865"/>
            <a:ext cx="7886700" cy="3924047"/>
          </a:xfrm>
        </p:spPr>
        <p:txBody>
          <a:bodyPr>
            <a:normAutofit fontScale="92500"/>
          </a:bodyPr>
          <a:lstStyle/>
          <a:p>
            <a:pPr marL="0" indent="0">
              <a:buNone/>
            </a:pPr>
            <a:r>
              <a:rPr lang="en-US" u="sng" dirty="0"/>
              <a:t>Key Steps:</a:t>
            </a:r>
          </a:p>
          <a:p>
            <a:pPr marL="514350" indent="-514350">
              <a:buAutoNum type="arabicPeriod"/>
            </a:pPr>
            <a:r>
              <a:rPr lang="en-US" dirty="0"/>
              <a:t>Use all disciplinary tools, including assumptions, </a:t>
            </a:r>
            <a:r>
              <a:rPr lang="en-US" b="1" dirty="0"/>
              <a:t>concepts</a:t>
            </a:r>
            <a:r>
              <a:rPr lang="en-US" dirty="0"/>
              <a:t>, theories, and methods, to solve the problem</a:t>
            </a:r>
          </a:p>
          <a:p>
            <a:pPr marL="514350" indent="-514350">
              <a:buAutoNum type="arabicPeriod"/>
            </a:pPr>
            <a:r>
              <a:rPr lang="en-US" dirty="0"/>
              <a:t>Critically evaluate </a:t>
            </a:r>
            <a:r>
              <a:rPr lang="en-US" b="1" dirty="0"/>
              <a:t>disciplinary insights</a:t>
            </a:r>
          </a:p>
          <a:p>
            <a:pPr marL="514350" indent="-514350">
              <a:buAutoNum type="arabicPeriod"/>
            </a:pPr>
            <a:r>
              <a:rPr lang="en-US" dirty="0"/>
              <a:t>Create </a:t>
            </a:r>
            <a:r>
              <a:rPr lang="en-US" b="1" dirty="0"/>
              <a:t>common ground </a:t>
            </a:r>
            <a:r>
              <a:rPr lang="en-US" dirty="0"/>
              <a:t>among disciplinary insights… on the basis of one or more key assumptions, concepts, or theoretical explanations</a:t>
            </a:r>
          </a:p>
          <a:p>
            <a:pPr marL="0" indent="0" algn="r">
              <a:buNone/>
            </a:pPr>
            <a:r>
              <a:rPr lang="en-US" sz="2600" i="1" dirty="0"/>
              <a:t>(adapted from </a:t>
            </a:r>
            <a:r>
              <a:rPr lang="en-US" sz="2600" i="1" dirty="0" err="1"/>
              <a:t>Repko</a:t>
            </a:r>
            <a:r>
              <a:rPr lang="en-US" sz="2600" i="1" dirty="0"/>
              <a:t> et al., 2017, p. 239-240)</a:t>
            </a:r>
          </a:p>
        </p:txBody>
      </p:sp>
      <p:sp>
        <p:nvSpPr>
          <p:cNvPr id="4" name="Slide Number Placeholder 3">
            <a:extLst>
              <a:ext uri="{FF2B5EF4-FFF2-40B4-BE49-F238E27FC236}">
                <a16:creationId xmlns:a16="http://schemas.microsoft.com/office/drawing/2014/main" id="{48C00ABC-60E1-410A-8645-BE25821B82D2}"/>
              </a:ext>
            </a:extLst>
          </p:cNvPr>
          <p:cNvSpPr>
            <a:spLocks noGrp="1"/>
          </p:cNvSpPr>
          <p:nvPr>
            <p:ph type="sldNum" sz="quarter" idx="12"/>
          </p:nvPr>
        </p:nvSpPr>
        <p:spPr/>
        <p:txBody>
          <a:bodyPr/>
          <a:lstStyle/>
          <a:p>
            <a:fld id="{533A9B1A-9D89-4F41-958C-ED3BB792345A}" type="slidenum">
              <a:rPr lang="en-US" smtClean="0"/>
              <a:t>14</a:t>
            </a:fld>
            <a:endParaRPr lang="en-US"/>
          </a:p>
        </p:txBody>
      </p:sp>
    </p:spTree>
    <p:extLst>
      <p:ext uri="{BB962C8B-B14F-4D97-AF65-F5344CB8AC3E}">
        <p14:creationId xmlns:p14="http://schemas.microsoft.com/office/powerpoint/2010/main" val="31039527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417838"/>
            <a:ext cx="7886700" cy="1550241"/>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fontScale="90000"/>
          </a:bodyPr>
          <a:lstStyle/>
          <a:p>
            <a:pPr algn="ctr"/>
            <a:r>
              <a:rPr lang="en-US" b="1" dirty="0">
                <a:solidFill>
                  <a:srgbClr val="FF0000"/>
                </a:solidFill>
                <a:latin typeface="+mn-lt"/>
              </a:rPr>
              <a:t>YOUR TURN</a:t>
            </a:r>
            <a:r>
              <a:rPr lang="en-US" dirty="0"/>
              <a:t/>
            </a:r>
            <a:br>
              <a:rPr lang="en-US" dirty="0"/>
            </a:br>
            <a:r>
              <a:rPr lang="en-US" dirty="0"/>
              <a:t>Create an interdisciplinary </a:t>
            </a:r>
            <a:br>
              <a:rPr lang="en-US" dirty="0"/>
            </a:br>
            <a:r>
              <a:rPr lang="en-US" dirty="0"/>
              <a:t>research question</a:t>
            </a:r>
          </a:p>
        </p:txBody>
      </p:sp>
      <p:sp>
        <p:nvSpPr>
          <p:cNvPr id="3" name="Content Placeholder 2"/>
          <p:cNvSpPr>
            <a:spLocks noGrp="1"/>
          </p:cNvSpPr>
          <p:nvPr>
            <p:ph idx="1"/>
          </p:nvPr>
        </p:nvSpPr>
        <p:spPr>
          <a:xfrm>
            <a:off x="628650" y="2398029"/>
            <a:ext cx="7886700" cy="4008827"/>
          </a:xfrm>
        </p:spPr>
        <p:txBody>
          <a:bodyPr>
            <a:normAutofit lnSpcReduction="10000"/>
          </a:bodyPr>
          <a:lstStyle/>
          <a:p>
            <a:pPr marL="0" indent="0">
              <a:buNone/>
            </a:pPr>
            <a:r>
              <a:rPr lang="en-US" b="1" u="sng" dirty="0"/>
              <a:t>If you already have a topic to work on:</a:t>
            </a:r>
          </a:p>
          <a:p>
            <a:r>
              <a:rPr lang="en-US" dirty="0"/>
              <a:t>Sit at a separate table with colleagues who also have started working on a topic.</a:t>
            </a:r>
          </a:p>
          <a:p>
            <a:pPr marL="0" indent="0">
              <a:buNone/>
            </a:pPr>
            <a:endParaRPr lang="en-US" dirty="0"/>
          </a:p>
          <a:p>
            <a:pPr marL="0" indent="0">
              <a:buNone/>
            </a:pPr>
            <a:r>
              <a:rPr lang="en-US" b="1" u="sng" dirty="0"/>
              <a:t>I you don’t have a topic yet:</a:t>
            </a:r>
          </a:p>
          <a:p>
            <a:r>
              <a:rPr lang="en-US" dirty="0"/>
              <a:t>Find 2 or 3 colleagues, </a:t>
            </a:r>
          </a:p>
          <a:p>
            <a:pPr lvl="1"/>
            <a:r>
              <a:rPr lang="en-US" dirty="0"/>
              <a:t>create a topic or choose from the List of Big Questions on the Worksheet, or </a:t>
            </a:r>
          </a:p>
          <a:p>
            <a:pPr lvl="1"/>
            <a:r>
              <a:rPr lang="en-US" dirty="0"/>
              <a:t>discuss the examples in EXHIBIT H on Human Cloning or on Crime.</a:t>
            </a:r>
          </a:p>
        </p:txBody>
      </p:sp>
      <p:sp>
        <p:nvSpPr>
          <p:cNvPr id="4" name="Slide Number Placeholder 3"/>
          <p:cNvSpPr>
            <a:spLocks noGrp="1"/>
          </p:cNvSpPr>
          <p:nvPr>
            <p:ph type="sldNum" sz="quarter" idx="12"/>
          </p:nvPr>
        </p:nvSpPr>
        <p:spPr/>
        <p:txBody>
          <a:bodyPr/>
          <a:lstStyle/>
          <a:p>
            <a:fld id="{533A9B1A-9D89-4F41-958C-ED3BB792345A}" type="slidenum">
              <a:rPr lang="en-US" smtClean="0"/>
              <a:t>15</a:t>
            </a:fld>
            <a:endParaRPr lang="en-US"/>
          </a:p>
        </p:txBody>
      </p:sp>
    </p:spTree>
    <p:extLst>
      <p:ext uri="{BB962C8B-B14F-4D97-AF65-F5344CB8AC3E}">
        <p14:creationId xmlns:p14="http://schemas.microsoft.com/office/powerpoint/2010/main" val="12139557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02C4D-C18D-4BDA-B45A-F978C5FC87CF}"/>
              </a:ext>
            </a:extLst>
          </p:cNvPr>
          <p:cNvSpPr>
            <a:spLocks noGrp="1"/>
          </p:cNvSpPr>
          <p:nvPr>
            <p:ph type="title"/>
          </p:nvPr>
        </p:nvSpPr>
        <p: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marL="0" indent="0" algn="ctr"/>
            <a:r>
              <a:rPr lang="en-US">
                <a:solidFill>
                  <a:srgbClr val="FF0000"/>
                </a:solidFill>
                <a:latin typeface="Arial Black" panose="020B0A04020102020204" pitchFamily="34" charset="0"/>
              </a:rPr>
              <a:t>DEBRIEFING</a:t>
            </a:r>
            <a:endParaRPr lang="en-US" dirty="0">
              <a:solidFill>
                <a:srgbClr val="FF0000"/>
              </a:solidFill>
              <a:latin typeface="Arial Black" panose="020B0A04020102020204" pitchFamily="34" charset="0"/>
            </a:endParaRPr>
          </a:p>
        </p:txBody>
      </p:sp>
      <p:sp>
        <p:nvSpPr>
          <p:cNvPr id="3" name="Content Placeholder 2">
            <a:extLst>
              <a:ext uri="{FF2B5EF4-FFF2-40B4-BE49-F238E27FC236}">
                <a16:creationId xmlns:a16="http://schemas.microsoft.com/office/drawing/2014/main" id="{01CB249E-9D99-42CB-9175-229B00B536F6}"/>
              </a:ext>
            </a:extLst>
          </p:cNvPr>
          <p:cNvSpPr>
            <a:spLocks noGrp="1"/>
          </p:cNvSpPr>
          <p:nvPr>
            <p:ph idx="1"/>
          </p:nvPr>
        </p:nvSpPr>
        <p:spPr>
          <a:xfrm>
            <a:off x="628650" y="2107359"/>
            <a:ext cx="7886700" cy="4069604"/>
          </a:xfrm>
        </p:spPr>
        <p:txBody>
          <a:bodyPr>
            <a:normAutofit/>
          </a:bodyPr>
          <a:lstStyle/>
          <a:p>
            <a:pPr marL="514350" indent="-514350">
              <a:buAutoNum type="arabicPeriod"/>
            </a:pPr>
            <a:r>
              <a:rPr lang="en-US" sz="4000" dirty="0"/>
              <a:t>Your two disciplines?</a:t>
            </a:r>
          </a:p>
          <a:p>
            <a:pPr marL="514350" indent="-514350">
              <a:buAutoNum type="arabicPeriod"/>
            </a:pPr>
            <a:r>
              <a:rPr lang="en-US" sz="4000" dirty="0"/>
              <a:t>Your research question?</a:t>
            </a:r>
          </a:p>
          <a:p>
            <a:pPr marL="514350" indent="-514350">
              <a:buAutoNum type="arabicPeriod"/>
            </a:pPr>
            <a:r>
              <a:rPr lang="en-US" sz="4000" dirty="0"/>
              <a:t>Your comments about the procedure?</a:t>
            </a:r>
          </a:p>
          <a:p>
            <a:pPr marL="514350" indent="-514350">
              <a:buAutoNum type="arabicPeriod"/>
            </a:pPr>
            <a:endParaRPr lang="en-US" sz="4000" dirty="0"/>
          </a:p>
          <a:p>
            <a:pPr marL="514350" indent="-514350">
              <a:buAutoNum type="arabicPeriod"/>
            </a:pPr>
            <a:endParaRPr lang="en-US" sz="4000" dirty="0"/>
          </a:p>
          <a:p>
            <a:pPr marL="514350" indent="-514350">
              <a:buAutoNum type="arabicPeriod"/>
            </a:pPr>
            <a:endParaRPr lang="en-US" sz="4000" dirty="0"/>
          </a:p>
        </p:txBody>
      </p:sp>
      <p:sp>
        <p:nvSpPr>
          <p:cNvPr id="4" name="Slide Number Placeholder 3">
            <a:extLst>
              <a:ext uri="{FF2B5EF4-FFF2-40B4-BE49-F238E27FC236}">
                <a16:creationId xmlns:a16="http://schemas.microsoft.com/office/drawing/2014/main" id="{8BBABBCE-58C2-49D3-A7C9-80C59312D8DF}"/>
              </a:ext>
            </a:extLst>
          </p:cNvPr>
          <p:cNvSpPr>
            <a:spLocks noGrp="1"/>
          </p:cNvSpPr>
          <p:nvPr>
            <p:ph type="sldNum" sz="quarter" idx="12"/>
          </p:nvPr>
        </p:nvSpPr>
        <p:spPr/>
        <p:txBody>
          <a:bodyPr/>
          <a:lstStyle/>
          <a:p>
            <a:fld id="{533A9B1A-9D89-4F41-958C-ED3BB792345A}" type="slidenum">
              <a:rPr lang="en-US" smtClean="0"/>
              <a:t>16</a:t>
            </a:fld>
            <a:endParaRPr lang="en-US"/>
          </a:p>
        </p:txBody>
      </p:sp>
    </p:spTree>
    <p:extLst>
      <p:ext uri="{BB962C8B-B14F-4D97-AF65-F5344CB8AC3E}">
        <p14:creationId xmlns:p14="http://schemas.microsoft.com/office/powerpoint/2010/main" val="14209698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488332"/>
            <a:ext cx="7886700" cy="4688631"/>
          </a:xfrm>
        </p:spPr>
        <p:txBody>
          <a:bodyPr>
            <a:normAutofit lnSpcReduction="10000"/>
          </a:bodyPr>
          <a:lstStyle/>
          <a:p>
            <a:pPr marL="0" indent="0">
              <a:buNone/>
            </a:pPr>
            <a:r>
              <a:rPr lang="en-US" b="1" u="sng" dirty="0"/>
              <a:t>Given your research topic, explore the following questions:</a:t>
            </a:r>
          </a:p>
          <a:p>
            <a:pPr marL="514350" indent="-514350">
              <a:buFont typeface="+mj-lt"/>
              <a:buAutoNum type="arabicPeriod"/>
            </a:pPr>
            <a:r>
              <a:rPr lang="en-US" dirty="0"/>
              <a:t>What </a:t>
            </a:r>
            <a:r>
              <a:rPr lang="en-US" b="1" dirty="0"/>
              <a:t>insights</a:t>
            </a:r>
            <a:r>
              <a:rPr lang="en-US" dirty="0"/>
              <a:t> does Discipline A contribute?</a:t>
            </a:r>
          </a:p>
          <a:p>
            <a:pPr marL="514350" indent="-514350">
              <a:buFont typeface="+mj-lt"/>
              <a:buAutoNum type="arabicPeriod"/>
            </a:pPr>
            <a:r>
              <a:rPr lang="en-US" dirty="0"/>
              <a:t>What </a:t>
            </a:r>
            <a:r>
              <a:rPr lang="en-US" b="1" dirty="0"/>
              <a:t>insights</a:t>
            </a:r>
            <a:r>
              <a:rPr lang="en-US" dirty="0"/>
              <a:t> does Discipline B contribute?</a:t>
            </a:r>
          </a:p>
          <a:p>
            <a:pPr marL="514350" indent="-514350">
              <a:buFont typeface="+mj-lt"/>
              <a:buAutoNum type="arabicPeriod"/>
            </a:pPr>
            <a:r>
              <a:rPr lang="en-US" dirty="0"/>
              <a:t>How might they </a:t>
            </a:r>
            <a:r>
              <a:rPr lang="en-US" b="1" dirty="0"/>
              <a:t>complement</a:t>
            </a:r>
            <a:r>
              <a:rPr lang="en-US" dirty="0"/>
              <a:t> each other?</a:t>
            </a:r>
          </a:p>
          <a:p>
            <a:pPr marL="514350" indent="-514350">
              <a:buFont typeface="+mj-lt"/>
              <a:buAutoNum type="arabicPeriod"/>
            </a:pPr>
            <a:r>
              <a:rPr lang="en-US" dirty="0"/>
              <a:t>Where does each discipline have “</a:t>
            </a:r>
            <a:r>
              <a:rPr lang="en-US" b="1" dirty="0" err="1"/>
              <a:t>blindspots</a:t>
            </a:r>
            <a:r>
              <a:rPr lang="en-US" dirty="0"/>
              <a:t>”?</a:t>
            </a:r>
          </a:p>
          <a:p>
            <a:pPr marL="514350" indent="-514350">
              <a:buFont typeface="+mj-lt"/>
              <a:buAutoNum type="arabicPeriod"/>
            </a:pPr>
            <a:r>
              <a:rPr lang="en-US" dirty="0"/>
              <a:t>What connections might students see between this research and the larger </a:t>
            </a:r>
            <a:r>
              <a:rPr lang="en-US" b="1" dirty="0"/>
              <a:t>social context</a:t>
            </a:r>
            <a:r>
              <a:rPr lang="en-US" dirty="0"/>
              <a:t>?</a:t>
            </a:r>
          </a:p>
          <a:p>
            <a:pPr marL="514350" indent="-514350">
              <a:buFont typeface="+mj-lt"/>
              <a:buAutoNum type="arabicPeriod"/>
            </a:pPr>
            <a:r>
              <a:rPr lang="en-US" dirty="0"/>
              <a:t>What connections might students make to their </a:t>
            </a:r>
            <a:r>
              <a:rPr lang="en-US" b="1" dirty="0"/>
              <a:t>own lives</a:t>
            </a:r>
            <a:r>
              <a:rPr lang="en-US" dirty="0"/>
              <a:t>?</a:t>
            </a:r>
          </a:p>
        </p:txBody>
      </p:sp>
      <p:sp>
        <p:nvSpPr>
          <p:cNvPr id="4" name="Title 3"/>
          <p:cNvSpPr>
            <a:spLocks noGrp="1"/>
          </p:cNvSpPr>
          <p:nvPr>
            <p:ph type="title"/>
          </p:nvPr>
        </p:nvSpPr>
        <p:spPr>
          <a:xfrm>
            <a:off x="628650" y="214010"/>
            <a:ext cx="7886700" cy="1031130"/>
          </a:xfrm>
          <a:effectLst>
            <a:outerShdw blurRad="50800" dist="38100" dir="2700000" algn="tl" rotWithShape="0">
              <a:prstClr val="black">
                <a:alpha val="40000"/>
              </a:prstClr>
            </a:outerShdw>
          </a:effectLst>
        </p:spPr>
        <p:txBody>
          <a:bodyPr/>
          <a:lstStyle/>
          <a:p>
            <a:pPr algn="ctr"/>
            <a:r>
              <a:rPr lang="en-US" b="1" dirty="0"/>
              <a:t>Building the Course</a:t>
            </a:r>
          </a:p>
        </p:txBody>
      </p:sp>
      <p:sp>
        <p:nvSpPr>
          <p:cNvPr id="2" name="Slide Number Placeholder 1"/>
          <p:cNvSpPr>
            <a:spLocks noGrp="1"/>
          </p:cNvSpPr>
          <p:nvPr>
            <p:ph type="sldNum" sz="quarter" idx="12"/>
          </p:nvPr>
        </p:nvSpPr>
        <p:spPr/>
        <p:txBody>
          <a:bodyPr/>
          <a:lstStyle/>
          <a:p>
            <a:fld id="{533A9B1A-9D89-4F41-958C-ED3BB792345A}" type="slidenum">
              <a:rPr lang="en-US" smtClean="0"/>
              <a:t>17</a:t>
            </a:fld>
            <a:endParaRPr lang="en-US"/>
          </a:p>
        </p:txBody>
      </p:sp>
    </p:spTree>
    <p:extLst>
      <p:ext uri="{BB962C8B-B14F-4D97-AF65-F5344CB8AC3E}">
        <p14:creationId xmlns:p14="http://schemas.microsoft.com/office/powerpoint/2010/main" val="9175958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547FC-F1FF-4A0D-843B-D1E02DE7401B}"/>
              </a:ext>
            </a:extLst>
          </p:cNvPr>
          <p:cNvSpPr>
            <a:spLocks noGrp="1"/>
          </p:cNvSpPr>
          <p:nvPr>
            <p:ph type="title"/>
          </p:nvPr>
        </p:nvSpPr>
        <p:spPr>
          <a:noFill/>
          <a:effectLst>
            <a:outerShdw blurRad="50800" dist="38100" dir="2700000" algn="tl" rotWithShape="0">
              <a:prstClr val="black">
                <a:alpha val="40000"/>
              </a:prstClr>
            </a:outerShdw>
          </a:effectLst>
        </p:spPr>
        <p:txBody>
          <a:bodyPr/>
          <a:lstStyle/>
          <a:p>
            <a:pPr algn="ctr"/>
            <a:r>
              <a:rPr lang="en-US" b="1" dirty="0"/>
              <a:t>Special Student Challenges</a:t>
            </a:r>
            <a:br>
              <a:rPr lang="en-US" b="1" dirty="0"/>
            </a:br>
            <a:r>
              <a:rPr lang="en-US" b="1" dirty="0"/>
              <a:t>Overview (</a:t>
            </a:r>
            <a:r>
              <a:rPr lang="en-US" b="1" dirty="0">
                <a:solidFill>
                  <a:srgbClr val="FF0000"/>
                </a:solidFill>
              </a:rPr>
              <a:t>EXHIBIT D</a:t>
            </a:r>
            <a:r>
              <a:rPr lang="en-US" b="1" dirty="0"/>
              <a:t>)</a:t>
            </a:r>
          </a:p>
        </p:txBody>
      </p:sp>
      <p:sp>
        <p:nvSpPr>
          <p:cNvPr id="3" name="Content Placeholder 2">
            <a:extLst>
              <a:ext uri="{FF2B5EF4-FFF2-40B4-BE49-F238E27FC236}">
                <a16:creationId xmlns:a16="http://schemas.microsoft.com/office/drawing/2014/main" id="{D69B8A98-5A65-4D7A-A0F7-ADD772745873}"/>
              </a:ext>
            </a:extLst>
          </p:cNvPr>
          <p:cNvSpPr>
            <a:spLocks noGrp="1"/>
          </p:cNvSpPr>
          <p:nvPr>
            <p:ph idx="1"/>
          </p:nvPr>
        </p:nvSpPr>
        <p:spPr>
          <a:xfrm>
            <a:off x="628650" y="1737966"/>
            <a:ext cx="7886700" cy="4882753"/>
          </a:xfrm>
        </p:spPr>
        <p:txBody>
          <a:bodyPr>
            <a:normAutofit lnSpcReduction="10000"/>
          </a:bodyPr>
          <a:lstStyle/>
          <a:p>
            <a:pPr marL="514350" indent="-514350">
              <a:buFont typeface="+mj-lt"/>
              <a:buAutoNum type="arabicPeriod"/>
            </a:pPr>
            <a:r>
              <a:rPr lang="en-US" dirty="0" smtClean="0"/>
              <a:t>Where </a:t>
            </a:r>
            <a:r>
              <a:rPr lang="en-US" dirty="0" smtClean="0"/>
              <a:t>did/do you get stuck?</a:t>
            </a:r>
          </a:p>
          <a:p>
            <a:pPr marL="514350" indent="-514350">
              <a:buFont typeface="+mj-lt"/>
              <a:buAutoNum type="arabicPeriod"/>
            </a:pPr>
            <a:r>
              <a:rPr lang="en-US" dirty="0" smtClean="0"/>
              <a:t>Focus </a:t>
            </a:r>
            <a:r>
              <a:rPr lang="en-US" dirty="0"/>
              <a:t>on process of learning</a:t>
            </a:r>
          </a:p>
          <a:p>
            <a:pPr marL="514350" indent="-514350">
              <a:buFont typeface="+mj-lt"/>
              <a:buAutoNum type="arabicPeriod"/>
            </a:pPr>
            <a:r>
              <a:rPr lang="en-US" dirty="0"/>
              <a:t>Metacognition</a:t>
            </a:r>
          </a:p>
          <a:p>
            <a:pPr marL="514350" indent="-514350">
              <a:buFont typeface="+mj-lt"/>
              <a:buAutoNum type="arabicPeriod"/>
            </a:pPr>
            <a:r>
              <a:rPr lang="en-US" dirty="0"/>
              <a:t>Recognizing own bias</a:t>
            </a:r>
          </a:p>
          <a:p>
            <a:pPr marL="514350" indent="-514350">
              <a:buFont typeface="+mj-lt"/>
              <a:buAutoNum type="arabicPeriod"/>
            </a:pPr>
            <a:r>
              <a:rPr lang="en-US" dirty="0"/>
              <a:t>Tolerating ambiguity</a:t>
            </a:r>
          </a:p>
          <a:p>
            <a:pPr marL="514350" indent="-514350">
              <a:buFont typeface="+mj-lt"/>
              <a:buAutoNum type="arabicPeriod"/>
            </a:pPr>
            <a:r>
              <a:rPr lang="en-US" dirty="0"/>
              <a:t>Unfamiliar classroom practices</a:t>
            </a:r>
          </a:p>
          <a:p>
            <a:pPr marL="514350" indent="-514350">
              <a:buFont typeface="+mj-lt"/>
              <a:buAutoNum type="arabicPeriod"/>
            </a:pPr>
            <a:r>
              <a:rPr lang="en-US" dirty="0"/>
              <a:t>Unfamiliar writing formats</a:t>
            </a:r>
          </a:p>
          <a:p>
            <a:pPr marL="514350" indent="-514350">
              <a:buFont typeface="+mj-lt"/>
              <a:buAutoNum type="arabicPeriod"/>
            </a:pPr>
            <a:r>
              <a:rPr lang="en-US" dirty="0"/>
              <a:t>Unfamiliar resources</a:t>
            </a:r>
          </a:p>
          <a:p>
            <a:pPr marL="514350" indent="-514350">
              <a:buFont typeface="+mj-lt"/>
              <a:buAutoNum type="arabicPeriod"/>
            </a:pPr>
            <a:r>
              <a:rPr lang="en-US" dirty="0"/>
              <a:t>The social and political dimensions of Int. </a:t>
            </a:r>
            <a:r>
              <a:rPr lang="en-US" dirty="0" err="1"/>
              <a:t>Learng</a:t>
            </a:r>
            <a:endParaRPr lang="en-US" dirty="0"/>
          </a:p>
          <a:p>
            <a:pPr marL="514350" indent="-514350">
              <a:buFont typeface="+mj-lt"/>
              <a:buAutoNum type="arabicPeriod"/>
            </a:pPr>
            <a:r>
              <a:rPr lang="en-US" dirty="0"/>
              <a:t>Dualistic mindset in students’ development</a:t>
            </a:r>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p:txBody>
      </p:sp>
      <p:sp>
        <p:nvSpPr>
          <p:cNvPr id="4" name="Slide Number Placeholder 3">
            <a:extLst>
              <a:ext uri="{FF2B5EF4-FFF2-40B4-BE49-F238E27FC236}">
                <a16:creationId xmlns:a16="http://schemas.microsoft.com/office/drawing/2014/main" id="{14DC708C-2B5A-4890-987F-937A93E09D24}"/>
              </a:ext>
            </a:extLst>
          </p:cNvPr>
          <p:cNvSpPr>
            <a:spLocks noGrp="1"/>
          </p:cNvSpPr>
          <p:nvPr>
            <p:ph type="sldNum" sz="quarter" idx="12"/>
          </p:nvPr>
        </p:nvSpPr>
        <p:spPr/>
        <p:txBody>
          <a:bodyPr/>
          <a:lstStyle/>
          <a:p>
            <a:fld id="{533A9B1A-9D89-4F41-958C-ED3BB792345A}" type="slidenum">
              <a:rPr lang="en-US" smtClean="0"/>
              <a:t>18</a:t>
            </a:fld>
            <a:endParaRPr lang="en-US"/>
          </a:p>
        </p:txBody>
      </p:sp>
    </p:spTree>
    <p:extLst>
      <p:ext uri="{BB962C8B-B14F-4D97-AF65-F5344CB8AC3E}">
        <p14:creationId xmlns:p14="http://schemas.microsoft.com/office/powerpoint/2010/main" val="20678272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035411"/>
          </a:xfrm>
          <a:no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fontScale="90000"/>
          </a:bodyPr>
          <a:lstStyle/>
          <a:p>
            <a:pPr algn="ctr"/>
            <a:r>
              <a:rPr lang="en-US" dirty="0" smtClean="0"/>
              <a:t/>
            </a:r>
            <a:br>
              <a:rPr lang="en-US" dirty="0" smtClean="0"/>
            </a:br>
            <a:r>
              <a:rPr lang="en-US" sz="5300" dirty="0" smtClean="0"/>
              <a:t>Metacognition</a:t>
            </a:r>
            <a:r>
              <a:rPr lang="en-US" sz="5300" dirty="0"/>
              <a:t/>
            </a:r>
            <a:br>
              <a:rPr lang="en-US" sz="5300" dirty="0"/>
            </a:br>
            <a:endParaRPr lang="en-US" sz="5300" i="1" dirty="0">
              <a:solidFill>
                <a:srgbClr val="FF0000"/>
              </a:solidFill>
            </a:endParaRPr>
          </a:p>
        </p:txBody>
      </p:sp>
      <p:sp>
        <p:nvSpPr>
          <p:cNvPr id="3" name="Content Placeholder 2"/>
          <p:cNvSpPr>
            <a:spLocks noGrp="1"/>
          </p:cNvSpPr>
          <p:nvPr>
            <p:ph idx="1"/>
          </p:nvPr>
        </p:nvSpPr>
        <p:spPr>
          <a:xfrm>
            <a:off x="830484" y="1400537"/>
            <a:ext cx="7483031" cy="5320939"/>
          </a:xfrm>
          <a:solidFill>
            <a:schemeClr val="bg1"/>
          </a:solidFill>
        </p:spPr>
        <p:txBody>
          <a:bodyPr>
            <a:normAutofit/>
          </a:bodyPr>
          <a:lstStyle/>
          <a:p>
            <a:pPr marL="0" indent="0">
              <a:buNone/>
            </a:pPr>
            <a:r>
              <a:rPr lang="en-US" dirty="0"/>
              <a:t>R</a:t>
            </a:r>
            <a:r>
              <a:rPr lang="en-US" dirty="0" smtClean="0"/>
              <a:t>eflecting </a:t>
            </a:r>
            <a:r>
              <a:rPr lang="en-US" dirty="0" smtClean="0"/>
              <a:t>on their learning </a:t>
            </a:r>
            <a:r>
              <a:rPr lang="en-US" dirty="0" smtClean="0"/>
              <a:t>/ Learning how to learn (Student resistance: “</a:t>
            </a:r>
            <a:r>
              <a:rPr lang="en-US" i="1" dirty="0" smtClean="0"/>
              <a:t>Where’s </a:t>
            </a:r>
            <a:r>
              <a:rPr lang="en-US" i="1" dirty="0" smtClean="0"/>
              <a:t>the content</a:t>
            </a:r>
            <a:r>
              <a:rPr lang="en-US" i="1" dirty="0" smtClean="0"/>
              <a:t>?</a:t>
            </a:r>
            <a:r>
              <a:rPr lang="en-US" dirty="0" smtClean="0"/>
              <a:t>”)</a:t>
            </a:r>
            <a:endParaRPr lang="en-US" sz="800" dirty="0"/>
          </a:p>
          <a:p>
            <a:pPr lvl="1"/>
            <a:r>
              <a:rPr lang="en-US" dirty="0"/>
              <a:t>Focus on the processes (“Why did you select that option?” “How did you come up with that?” “What is the next step for you?” “What else would you need to know about X</a:t>
            </a:r>
            <a:r>
              <a:rPr lang="en-US" dirty="0" smtClean="0"/>
              <a:t>?”)</a:t>
            </a:r>
            <a:endParaRPr lang="en-US" sz="800" dirty="0"/>
          </a:p>
          <a:p>
            <a:pPr lvl="1"/>
            <a:r>
              <a:rPr lang="en-US" dirty="0" smtClean="0"/>
              <a:t>Reflect on their study skills (“What is the difference between studying and learning?” “How did you prepare for the quiz?”)</a:t>
            </a:r>
          </a:p>
          <a:p>
            <a:pPr lvl="1"/>
            <a:r>
              <a:rPr lang="en-US" dirty="0"/>
              <a:t>Provide detailed rubrics prior to assignments. Include examples</a:t>
            </a:r>
            <a:r>
              <a:rPr lang="en-US" dirty="0" smtClean="0"/>
              <a:t>.</a:t>
            </a:r>
          </a:p>
          <a:p>
            <a:pPr lvl="1"/>
            <a:r>
              <a:rPr lang="en-US" dirty="0" smtClean="0"/>
              <a:t>Asks students to reflect on and annotate their work</a:t>
            </a:r>
          </a:p>
          <a:p>
            <a:pPr lvl="1"/>
            <a:r>
              <a:rPr lang="en-US" dirty="0"/>
              <a:t>Provide frequent </a:t>
            </a:r>
            <a:r>
              <a:rPr lang="en-US" dirty="0" smtClean="0"/>
              <a:t>feedback</a:t>
            </a:r>
            <a:endParaRPr lang="en-US" dirty="0"/>
          </a:p>
        </p:txBody>
      </p:sp>
      <p:sp>
        <p:nvSpPr>
          <p:cNvPr id="4" name="Slide Number Placeholder 3"/>
          <p:cNvSpPr>
            <a:spLocks noGrp="1"/>
          </p:cNvSpPr>
          <p:nvPr>
            <p:ph type="sldNum" sz="quarter" idx="12"/>
          </p:nvPr>
        </p:nvSpPr>
        <p:spPr/>
        <p:txBody>
          <a:bodyPr/>
          <a:lstStyle/>
          <a:p>
            <a:fld id="{533A9B1A-9D89-4F41-958C-ED3BB792345A}" type="slidenum">
              <a:rPr lang="en-US" smtClean="0"/>
              <a:t>19</a:t>
            </a:fld>
            <a:endParaRPr lang="en-US"/>
          </a:p>
        </p:txBody>
      </p:sp>
    </p:spTree>
    <p:extLst>
      <p:ext uri="{BB962C8B-B14F-4D97-AF65-F5344CB8AC3E}">
        <p14:creationId xmlns:p14="http://schemas.microsoft.com/office/powerpoint/2010/main" val="27943180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a:outerShdw blurRad="50800" dist="38100" dir="2700000" algn="tl" rotWithShape="0">
              <a:prstClr val="black">
                <a:alpha val="40000"/>
              </a:prstClr>
            </a:outerShdw>
          </a:effectLst>
        </p:spPr>
        <p:txBody>
          <a:bodyPr/>
          <a:lstStyle/>
          <a:p>
            <a:pPr algn="ctr"/>
            <a:r>
              <a:rPr lang="en-US" b="1" dirty="0" smtClean="0"/>
              <a:t>Workshop Objectives</a:t>
            </a:r>
            <a:endParaRPr lang="en-US" b="1" dirty="0"/>
          </a:p>
        </p:txBody>
      </p:sp>
      <p:sp>
        <p:nvSpPr>
          <p:cNvPr id="3" name="Content Placeholder 2"/>
          <p:cNvSpPr>
            <a:spLocks noGrp="1"/>
          </p:cNvSpPr>
          <p:nvPr>
            <p:ph idx="1"/>
          </p:nvPr>
        </p:nvSpPr>
        <p:spPr>
          <a:noFill/>
        </p:spPr>
        <p:txBody>
          <a:bodyPr>
            <a:normAutofit/>
          </a:bodyPr>
          <a:lstStyle/>
          <a:p>
            <a:pPr marL="514350" indent="-514350">
              <a:buAutoNum type="arabicPeriod"/>
            </a:pPr>
            <a:r>
              <a:rPr lang="en-US" dirty="0" smtClean="0"/>
              <a:t>Differentiate between “regular” and “integrative thinking” courses</a:t>
            </a:r>
            <a:endParaRPr lang="en-US" dirty="0"/>
          </a:p>
          <a:p>
            <a:pPr marL="514350" indent="-514350">
              <a:buFont typeface="Arial" panose="020B0604020202020204" pitchFamily="34" charset="0"/>
              <a:buAutoNum type="arabicPeriod"/>
            </a:pPr>
            <a:r>
              <a:rPr lang="en-US" dirty="0"/>
              <a:t>Identify faculty obstacles to and solutions for collaborating across domains</a:t>
            </a:r>
          </a:p>
          <a:p>
            <a:pPr marL="514350" indent="-514350">
              <a:buAutoNum type="arabicPeriod"/>
            </a:pPr>
            <a:r>
              <a:rPr lang="en-US" dirty="0" smtClean="0"/>
              <a:t>Recognize </a:t>
            </a:r>
            <a:r>
              <a:rPr lang="en-US" dirty="0"/>
              <a:t>student challenges to </a:t>
            </a:r>
            <a:r>
              <a:rPr lang="en-US" dirty="0" smtClean="0"/>
              <a:t>developing skills and identify ways to help them adjust</a:t>
            </a:r>
            <a:endParaRPr lang="en-US" dirty="0"/>
          </a:p>
          <a:p>
            <a:pPr marL="514350" indent="-514350">
              <a:buAutoNum type="arabicPeriod"/>
            </a:pPr>
            <a:r>
              <a:rPr lang="en-US" dirty="0" smtClean="0"/>
              <a:t>Develop explicit learning objectives and select teaching strategies for an assignment or activity that promotes integrative learning</a:t>
            </a:r>
            <a:endParaRPr lang="en-US" dirty="0"/>
          </a:p>
        </p:txBody>
      </p:sp>
      <p:sp>
        <p:nvSpPr>
          <p:cNvPr id="4" name="Slide Number Placeholder 3"/>
          <p:cNvSpPr>
            <a:spLocks noGrp="1"/>
          </p:cNvSpPr>
          <p:nvPr>
            <p:ph type="sldNum" sz="quarter" idx="12"/>
          </p:nvPr>
        </p:nvSpPr>
        <p:spPr/>
        <p:txBody>
          <a:bodyPr/>
          <a:lstStyle/>
          <a:p>
            <a:fld id="{533A9B1A-9D89-4F41-958C-ED3BB792345A}" type="slidenum">
              <a:rPr lang="en-US" smtClean="0"/>
              <a:t>2</a:t>
            </a:fld>
            <a:endParaRPr lang="en-US"/>
          </a:p>
        </p:txBody>
      </p:sp>
    </p:spTree>
    <p:extLst>
      <p:ext uri="{BB962C8B-B14F-4D97-AF65-F5344CB8AC3E}">
        <p14:creationId xmlns:p14="http://schemas.microsoft.com/office/powerpoint/2010/main" val="6254268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33A9B1A-9D89-4F41-958C-ED3BB792345A}" type="slidenum">
              <a:rPr lang="en-US" smtClean="0"/>
              <a:t>20</a:t>
            </a:fld>
            <a:endParaRPr lang="en-US"/>
          </a:p>
        </p:txBody>
      </p:sp>
      <p:grpSp>
        <p:nvGrpSpPr>
          <p:cNvPr id="23" name="Group 22"/>
          <p:cNvGrpSpPr/>
          <p:nvPr/>
        </p:nvGrpSpPr>
        <p:grpSpPr>
          <a:xfrm>
            <a:off x="2259596" y="191746"/>
            <a:ext cx="4572000" cy="2468880"/>
            <a:chOff x="2256344" y="191746"/>
            <a:chExt cx="4572000" cy="2468880"/>
          </a:xfrm>
        </p:grpSpPr>
        <p:sp>
          <p:nvSpPr>
            <p:cNvPr id="8" name="Oval 7"/>
            <p:cNvSpPr/>
            <p:nvPr/>
          </p:nvSpPr>
          <p:spPr>
            <a:xfrm>
              <a:off x="2256344" y="191746"/>
              <a:ext cx="4572000" cy="246888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grpSp>
          <p:nvGrpSpPr>
            <p:cNvPr id="19" name="Group 18"/>
            <p:cNvGrpSpPr/>
            <p:nvPr/>
          </p:nvGrpSpPr>
          <p:grpSpPr>
            <a:xfrm>
              <a:off x="3292275" y="517896"/>
              <a:ext cx="2488557" cy="1816580"/>
              <a:chOff x="3292275" y="425090"/>
              <a:chExt cx="2488557" cy="1816580"/>
            </a:xfrm>
          </p:grpSpPr>
          <p:sp>
            <p:nvSpPr>
              <p:cNvPr id="9" name="Rectangle 8"/>
              <p:cNvSpPr/>
              <p:nvPr/>
            </p:nvSpPr>
            <p:spPr>
              <a:xfrm>
                <a:off x="3384872" y="425090"/>
                <a:ext cx="2303362" cy="439837"/>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Big Questions</a:t>
                </a:r>
                <a:endParaRPr lang="en-US" sz="2800" dirty="0"/>
              </a:p>
            </p:txBody>
          </p:sp>
          <p:sp>
            <p:nvSpPr>
              <p:cNvPr id="10" name="Rectangle 9"/>
              <p:cNvSpPr/>
              <p:nvPr/>
            </p:nvSpPr>
            <p:spPr>
              <a:xfrm>
                <a:off x="3506406" y="970877"/>
                <a:ext cx="2060295" cy="405114"/>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rPr>
                  <a:t>Broad Topic</a:t>
                </a:r>
                <a:endParaRPr lang="en-US" sz="2800" dirty="0">
                  <a:solidFill>
                    <a:schemeClr val="tx1"/>
                  </a:solidFill>
                </a:endParaRPr>
              </a:p>
            </p:txBody>
          </p:sp>
          <p:sp>
            <p:nvSpPr>
              <p:cNvPr id="11" name="Rectangle 10"/>
              <p:cNvSpPr/>
              <p:nvPr/>
            </p:nvSpPr>
            <p:spPr>
              <a:xfrm>
                <a:off x="3292275" y="1481942"/>
                <a:ext cx="2488557" cy="759728"/>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5000"/>
                  </a:lnSpc>
                </a:pPr>
                <a:r>
                  <a:rPr lang="en-US" sz="2800" dirty="0" smtClean="0"/>
                  <a:t>Societal Consequences</a:t>
                </a:r>
                <a:endParaRPr lang="en-US" sz="2800" dirty="0"/>
              </a:p>
            </p:txBody>
          </p:sp>
        </p:grpSp>
      </p:grpSp>
      <p:grpSp>
        <p:nvGrpSpPr>
          <p:cNvPr id="22" name="Group 21"/>
          <p:cNvGrpSpPr/>
          <p:nvPr/>
        </p:nvGrpSpPr>
        <p:grpSpPr>
          <a:xfrm>
            <a:off x="2259596" y="4116467"/>
            <a:ext cx="4572000" cy="2468880"/>
            <a:chOff x="2256344" y="4012292"/>
            <a:chExt cx="4572000" cy="2468880"/>
          </a:xfrm>
        </p:grpSpPr>
        <p:sp>
          <p:nvSpPr>
            <p:cNvPr id="20" name="Oval 19"/>
            <p:cNvSpPr/>
            <p:nvPr/>
          </p:nvSpPr>
          <p:spPr>
            <a:xfrm>
              <a:off x="2256344" y="4012292"/>
              <a:ext cx="4572000" cy="246888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grpSp>
          <p:nvGrpSpPr>
            <p:cNvPr id="21" name="Group 20"/>
            <p:cNvGrpSpPr/>
            <p:nvPr/>
          </p:nvGrpSpPr>
          <p:grpSpPr>
            <a:xfrm>
              <a:off x="2876671" y="4372207"/>
              <a:ext cx="3390659" cy="1887461"/>
              <a:chOff x="2832903" y="4468350"/>
              <a:chExt cx="3390659" cy="1887461"/>
            </a:xfrm>
          </p:grpSpPr>
          <p:sp>
            <p:nvSpPr>
              <p:cNvPr id="13" name="Rectangle 12"/>
              <p:cNvSpPr/>
              <p:nvPr/>
            </p:nvSpPr>
            <p:spPr>
              <a:xfrm>
                <a:off x="2832903" y="5022656"/>
                <a:ext cx="3390659" cy="429768"/>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5000"/>
                  </a:lnSpc>
                </a:pPr>
                <a:r>
                  <a:rPr lang="en-US" sz="2800" dirty="0" smtClean="0"/>
                  <a:t>Personal Experiences</a:t>
                </a:r>
                <a:endParaRPr lang="en-US" sz="2800" dirty="0"/>
              </a:p>
            </p:txBody>
          </p:sp>
          <p:sp>
            <p:nvSpPr>
              <p:cNvPr id="14" name="Rectangle 13"/>
              <p:cNvSpPr/>
              <p:nvPr/>
            </p:nvSpPr>
            <p:spPr>
              <a:xfrm>
                <a:off x="2987171" y="4468350"/>
                <a:ext cx="3082122" cy="461146"/>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5000"/>
                  </a:lnSpc>
                </a:pPr>
                <a:r>
                  <a:rPr lang="en-US" sz="2800" dirty="0" smtClean="0">
                    <a:solidFill>
                      <a:schemeClr val="tx1"/>
                    </a:solidFill>
                  </a:rPr>
                  <a:t>Learn </a:t>
                </a:r>
                <a:r>
                  <a:rPr lang="en-US" sz="2800" dirty="0">
                    <a:solidFill>
                      <a:schemeClr val="tx1"/>
                    </a:solidFill>
                  </a:rPr>
                  <a:t>H</a:t>
                </a:r>
                <a:r>
                  <a:rPr lang="en-US" sz="2800" dirty="0" smtClean="0">
                    <a:solidFill>
                      <a:schemeClr val="tx1"/>
                    </a:solidFill>
                  </a:rPr>
                  <a:t>ow to Learn</a:t>
                </a:r>
                <a:endParaRPr lang="en-US" sz="2800" dirty="0">
                  <a:solidFill>
                    <a:schemeClr val="tx1"/>
                  </a:solidFill>
                </a:endParaRPr>
              </a:p>
            </p:txBody>
          </p:sp>
          <p:sp>
            <p:nvSpPr>
              <p:cNvPr id="15" name="Rectangle 14"/>
              <p:cNvSpPr/>
              <p:nvPr/>
            </p:nvSpPr>
            <p:spPr>
              <a:xfrm>
                <a:off x="3317049" y="5545584"/>
                <a:ext cx="2422366" cy="810227"/>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5000"/>
                  </a:lnSpc>
                </a:pPr>
                <a:r>
                  <a:rPr lang="en-US" sz="2800" dirty="0" smtClean="0">
                    <a:solidFill>
                      <a:schemeClr val="tx1"/>
                    </a:solidFill>
                  </a:rPr>
                  <a:t>Cognitive and Ethical Growth</a:t>
                </a:r>
                <a:endParaRPr lang="en-US" sz="2800" dirty="0">
                  <a:solidFill>
                    <a:schemeClr val="tx1"/>
                  </a:solidFill>
                </a:endParaRPr>
              </a:p>
            </p:txBody>
          </p:sp>
        </p:grpSp>
      </p:grpSp>
      <p:grpSp>
        <p:nvGrpSpPr>
          <p:cNvPr id="24" name="Group 23"/>
          <p:cNvGrpSpPr/>
          <p:nvPr/>
        </p:nvGrpSpPr>
        <p:grpSpPr>
          <a:xfrm>
            <a:off x="639502" y="2664531"/>
            <a:ext cx="7812188" cy="1448170"/>
            <a:chOff x="639502" y="2664531"/>
            <a:chExt cx="7812188" cy="1448170"/>
          </a:xfrm>
        </p:grpSpPr>
        <p:sp>
          <p:nvSpPr>
            <p:cNvPr id="5" name="Rounded Rectangle 4"/>
            <p:cNvSpPr/>
            <p:nvPr/>
          </p:nvSpPr>
          <p:spPr>
            <a:xfrm>
              <a:off x="639502" y="2937203"/>
              <a:ext cx="2002420" cy="902825"/>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Discipline A</a:t>
              </a:r>
              <a:endParaRPr lang="en-US" sz="2800" dirty="0"/>
            </a:p>
          </p:txBody>
        </p:sp>
        <p:sp>
          <p:nvSpPr>
            <p:cNvPr id="7" name="Rounded Rectangle 6"/>
            <p:cNvSpPr/>
            <p:nvPr/>
          </p:nvSpPr>
          <p:spPr>
            <a:xfrm>
              <a:off x="6437695" y="2929322"/>
              <a:ext cx="2013995" cy="902825"/>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Discipline B</a:t>
              </a:r>
              <a:endParaRPr lang="en-US" sz="2800" dirty="0"/>
            </a:p>
          </p:txBody>
        </p:sp>
        <p:sp>
          <p:nvSpPr>
            <p:cNvPr id="18" name="Quad Arrow 17"/>
            <p:cNvSpPr/>
            <p:nvPr/>
          </p:nvSpPr>
          <p:spPr>
            <a:xfrm>
              <a:off x="2656033" y="2664531"/>
              <a:ext cx="3772623" cy="1448170"/>
            </a:xfrm>
            <a:prstGeom prst="quadArrow">
              <a:avLst>
                <a:gd name="adj1" fmla="val 22500"/>
                <a:gd name="adj2" fmla="val 22500"/>
                <a:gd name="adj3" fmla="val 15307"/>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PROCESSES</a:t>
              </a:r>
            </a:p>
          </p:txBody>
        </p:sp>
      </p:grpSp>
    </p:spTree>
    <p:extLst>
      <p:ext uri="{BB962C8B-B14F-4D97-AF65-F5344CB8AC3E}">
        <p14:creationId xmlns:p14="http://schemas.microsoft.com/office/powerpoint/2010/main" val="199650000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417838"/>
            <a:ext cx="7886700" cy="1550241"/>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fontScale="90000"/>
          </a:bodyPr>
          <a:lstStyle/>
          <a:p>
            <a:pPr algn="ctr"/>
            <a:r>
              <a:rPr lang="en-US" b="1" dirty="0">
                <a:solidFill>
                  <a:srgbClr val="FF0000"/>
                </a:solidFill>
                <a:latin typeface="+mn-lt"/>
              </a:rPr>
              <a:t>YOUR TURN</a:t>
            </a:r>
            <a:r>
              <a:rPr lang="en-US" dirty="0"/>
              <a:t/>
            </a:r>
            <a:br>
              <a:rPr lang="en-US" dirty="0"/>
            </a:br>
            <a:r>
              <a:rPr lang="en-US" dirty="0" smtClean="0"/>
              <a:t>Design or Redesign an</a:t>
            </a:r>
            <a:br>
              <a:rPr lang="en-US" dirty="0" smtClean="0"/>
            </a:br>
            <a:r>
              <a:rPr lang="en-US" dirty="0" smtClean="0"/>
              <a:t>Activity or Assignment</a:t>
            </a:r>
            <a:endParaRPr lang="en-US" dirty="0"/>
          </a:p>
        </p:txBody>
      </p:sp>
      <p:sp>
        <p:nvSpPr>
          <p:cNvPr id="3" name="Content Placeholder 2"/>
          <p:cNvSpPr>
            <a:spLocks noGrp="1"/>
          </p:cNvSpPr>
          <p:nvPr>
            <p:ph idx="1"/>
          </p:nvPr>
        </p:nvSpPr>
        <p:spPr>
          <a:xfrm>
            <a:off x="628650" y="2604304"/>
            <a:ext cx="7886700" cy="3802552"/>
          </a:xfrm>
        </p:spPr>
        <p:txBody>
          <a:bodyPr>
            <a:normAutofit/>
          </a:bodyPr>
          <a:lstStyle/>
          <a:p>
            <a:pPr marL="0" indent="0">
              <a:buNone/>
            </a:pPr>
            <a:r>
              <a:rPr lang="en-US" sz="3200" dirty="0" smtClean="0"/>
              <a:t>Identify an activity in a course you are teaching or will teach; </a:t>
            </a:r>
          </a:p>
          <a:p>
            <a:pPr marL="0" indent="0">
              <a:buNone/>
            </a:pPr>
            <a:endParaRPr lang="en-US" sz="3200" dirty="0"/>
          </a:p>
          <a:p>
            <a:pPr marL="0" indent="0">
              <a:buNone/>
            </a:pPr>
            <a:r>
              <a:rPr lang="en-US" sz="3200" dirty="0" smtClean="0"/>
              <a:t>Enhance the </a:t>
            </a:r>
            <a:r>
              <a:rPr lang="en-US" sz="3200" dirty="0"/>
              <a:t>activity to be more integrative </a:t>
            </a:r>
            <a:r>
              <a:rPr lang="en-US" sz="3200" dirty="0" smtClean="0"/>
              <a:t>. Use </a:t>
            </a:r>
            <a:r>
              <a:rPr lang="en-US" sz="3200" dirty="0" smtClean="0"/>
              <a:t>one of the prompts from the worksheet or with inspiration from </a:t>
            </a:r>
            <a:r>
              <a:rPr lang="en-US" sz="3200" b="1" dirty="0" smtClean="0">
                <a:solidFill>
                  <a:srgbClr val="C00000"/>
                </a:solidFill>
              </a:rPr>
              <a:t>Exhibit G</a:t>
            </a:r>
            <a:r>
              <a:rPr lang="en-US" sz="3200" dirty="0" smtClean="0"/>
              <a:t>.</a:t>
            </a:r>
            <a:endParaRPr lang="en-US" sz="3200" dirty="0"/>
          </a:p>
        </p:txBody>
      </p:sp>
      <p:sp>
        <p:nvSpPr>
          <p:cNvPr id="4" name="Slide Number Placeholder 3"/>
          <p:cNvSpPr>
            <a:spLocks noGrp="1"/>
          </p:cNvSpPr>
          <p:nvPr>
            <p:ph type="sldNum" sz="quarter" idx="12"/>
          </p:nvPr>
        </p:nvSpPr>
        <p:spPr/>
        <p:txBody>
          <a:bodyPr/>
          <a:lstStyle/>
          <a:p>
            <a:fld id="{533A9B1A-9D89-4F41-958C-ED3BB792345A}" type="slidenum">
              <a:rPr lang="en-US" smtClean="0"/>
              <a:t>21</a:t>
            </a:fld>
            <a:endParaRPr lang="en-US"/>
          </a:p>
        </p:txBody>
      </p:sp>
    </p:spTree>
    <p:extLst>
      <p:ext uri="{BB962C8B-B14F-4D97-AF65-F5344CB8AC3E}">
        <p14:creationId xmlns:p14="http://schemas.microsoft.com/office/powerpoint/2010/main" val="10828677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effectLst>
            <a:outerShdw blurRad="50800" dist="38100" dir="2700000" algn="tl" rotWithShape="0">
              <a:prstClr val="black">
                <a:alpha val="40000"/>
              </a:prstClr>
            </a:outerShdw>
          </a:effectLst>
        </p:spPr>
        <p:txBody>
          <a:bodyPr/>
          <a:lstStyle/>
          <a:p>
            <a:pPr algn="ctr"/>
            <a:r>
              <a:rPr lang="en-US" b="1" dirty="0"/>
              <a:t>Interdisciplinary Habits of Mind</a:t>
            </a:r>
            <a:br>
              <a:rPr lang="en-US" b="1" dirty="0"/>
            </a:br>
            <a:r>
              <a:rPr lang="en-US" sz="3600" b="1" dirty="0">
                <a:solidFill>
                  <a:srgbClr val="FF0000"/>
                </a:solidFill>
              </a:rPr>
              <a:t>(see EXHIBIT B)</a:t>
            </a:r>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eriod"/>
            </a:pPr>
            <a:r>
              <a:rPr lang="en-US" dirty="0"/>
              <a:t>Drawing insights from diverse perspectives into complex issue:</a:t>
            </a:r>
          </a:p>
          <a:p>
            <a:pPr marL="971550" lvl="1" indent="-452438">
              <a:buFont typeface="Wingdings" panose="05000000000000000000" pitchFamily="2" charset="2"/>
              <a:buChar char="Ø"/>
            </a:pPr>
            <a:r>
              <a:rPr lang="en-US" dirty="0">
                <a:solidFill>
                  <a:srgbClr val="0070C0"/>
                </a:solidFill>
              </a:rPr>
              <a:t>Seek out diverse perspectives for richer understanding</a:t>
            </a:r>
          </a:p>
          <a:p>
            <a:pPr marL="514350" indent="-514350">
              <a:buFont typeface="+mj-lt"/>
              <a:buAutoNum type="arabicPeriod"/>
            </a:pPr>
            <a:r>
              <a:rPr lang="en-US" dirty="0"/>
              <a:t>Evaluating insights:</a:t>
            </a:r>
          </a:p>
          <a:p>
            <a:pPr marL="971550" lvl="1" indent="-452438">
              <a:buFont typeface="Wingdings" panose="05000000000000000000" pitchFamily="2" charset="2"/>
              <a:buChar char="Ø"/>
            </a:pPr>
            <a:r>
              <a:rPr lang="en-US" dirty="0">
                <a:solidFill>
                  <a:srgbClr val="0070C0"/>
                </a:solidFill>
              </a:rPr>
              <a:t>In evaluating disciplinary insights, look for strengths in arguments you dislike and weaknesses in those you like</a:t>
            </a:r>
          </a:p>
          <a:p>
            <a:pPr marL="514350" indent="-514350">
              <a:buFont typeface="+mj-lt"/>
              <a:buAutoNum type="arabicPeriod"/>
            </a:pPr>
            <a:r>
              <a:rPr lang="en-US" dirty="0"/>
              <a:t>Modifying insights:</a:t>
            </a:r>
          </a:p>
          <a:p>
            <a:pPr marL="971550" lvl="1" indent="-452438">
              <a:buFont typeface="Wingdings" panose="05000000000000000000" pitchFamily="2" charset="2"/>
              <a:buChar char="Ø"/>
            </a:pPr>
            <a:r>
              <a:rPr lang="en-US" dirty="0">
                <a:solidFill>
                  <a:srgbClr val="0070C0"/>
                </a:solidFill>
              </a:rPr>
              <a:t>Embrace contradiction—ask how it can be both</a:t>
            </a:r>
          </a:p>
          <a:p>
            <a:pPr marL="514350" indent="-514350">
              <a:buFont typeface="+mj-lt"/>
              <a:buAutoNum type="arabicPeriod"/>
            </a:pPr>
            <a:r>
              <a:rPr lang="en-US" dirty="0"/>
              <a:t>Integrating insights into comprehensive understanding of issue:</a:t>
            </a:r>
          </a:p>
          <a:p>
            <a:pPr marL="976312" lvl="1" indent="-457200">
              <a:buFont typeface="Wingdings" panose="05000000000000000000" pitchFamily="2" charset="2"/>
              <a:buChar char="Ø"/>
            </a:pPr>
            <a:r>
              <a:rPr lang="en-US" dirty="0">
                <a:solidFill>
                  <a:srgbClr val="0070C0"/>
                </a:solidFill>
              </a:rPr>
              <a:t>Expect multiple causes and effects</a:t>
            </a:r>
          </a:p>
          <a:p>
            <a:pPr marL="519112" lvl="1" indent="0">
              <a:buNone/>
            </a:pPr>
            <a:r>
              <a:rPr lang="en-US" dirty="0">
                <a:solidFill>
                  <a:srgbClr val="0070C0"/>
                </a:solidFill>
              </a:rPr>
              <a:t>						</a:t>
            </a:r>
            <a:r>
              <a:rPr lang="en-US" sz="1900" i="1" dirty="0"/>
              <a:t>(Newell &amp; </a:t>
            </a:r>
            <a:r>
              <a:rPr lang="en-US" sz="1900" i="1" dirty="0" err="1"/>
              <a:t>Luckie</a:t>
            </a:r>
            <a:r>
              <a:rPr lang="en-US" sz="1900" i="1" dirty="0"/>
              <a:t>, 2013)</a:t>
            </a:r>
            <a:endParaRPr lang="en-US" sz="1900" i="1" dirty="0">
              <a:solidFill>
                <a:srgbClr val="0070C0"/>
              </a:solidFill>
            </a:endParaRPr>
          </a:p>
        </p:txBody>
      </p:sp>
      <p:sp>
        <p:nvSpPr>
          <p:cNvPr id="4" name="Slide Number Placeholder 3"/>
          <p:cNvSpPr>
            <a:spLocks noGrp="1"/>
          </p:cNvSpPr>
          <p:nvPr>
            <p:ph type="sldNum" sz="quarter" idx="12"/>
          </p:nvPr>
        </p:nvSpPr>
        <p:spPr/>
        <p:txBody>
          <a:bodyPr/>
          <a:lstStyle/>
          <a:p>
            <a:fld id="{533A9B1A-9D89-4F41-958C-ED3BB792345A}" type="slidenum">
              <a:rPr lang="en-US" smtClean="0"/>
              <a:t>22</a:t>
            </a:fld>
            <a:endParaRPr lang="en-US"/>
          </a:p>
        </p:txBody>
      </p:sp>
    </p:spTree>
    <p:extLst>
      <p:ext uri="{BB962C8B-B14F-4D97-AF65-F5344CB8AC3E}">
        <p14:creationId xmlns:p14="http://schemas.microsoft.com/office/powerpoint/2010/main" val="254061298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effectLst>
            <a:outerShdw blurRad="50800" dist="38100" dir="2700000" algn="tl" rotWithShape="0">
              <a:prstClr val="black">
                <a:alpha val="40000"/>
              </a:prstClr>
            </a:outerShdw>
          </a:effectLst>
        </p:spPr>
        <p:txBody>
          <a:bodyPr/>
          <a:lstStyle/>
          <a:p>
            <a:pPr algn="ctr"/>
            <a:r>
              <a:rPr lang="en-US" b="1" dirty="0"/>
              <a:t>The Integrative Learning Rubric</a:t>
            </a:r>
            <a:br>
              <a:rPr lang="en-US" b="1" dirty="0"/>
            </a:br>
            <a:r>
              <a:rPr lang="en-US" sz="3600" b="1" dirty="0"/>
              <a:t>(see </a:t>
            </a:r>
            <a:r>
              <a:rPr lang="en-US" sz="3600" b="1" dirty="0">
                <a:solidFill>
                  <a:srgbClr val="FF0000"/>
                </a:solidFill>
              </a:rPr>
              <a:t>EXHIBIT E</a:t>
            </a:r>
            <a:r>
              <a:rPr lang="en-US" sz="3600" b="1" dirty="0"/>
              <a:t>)</a:t>
            </a:r>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eriod"/>
            </a:pPr>
            <a:r>
              <a:rPr lang="en-US" dirty="0"/>
              <a:t>Connections to Experience:</a:t>
            </a:r>
          </a:p>
          <a:p>
            <a:pPr marL="519112" lvl="1" indent="0">
              <a:buNone/>
            </a:pPr>
            <a:r>
              <a:rPr lang="en-US" dirty="0">
                <a:solidFill>
                  <a:srgbClr val="0070C0"/>
                </a:solidFill>
              </a:rPr>
              <a:t>Relevant experience and academic learning</a:t>
            </a:r>
          </a:p>
          <a:p>
            <a:pPr marL="514350" indent="-514350">
              <a:buFont typeface="+mj-lt"/>
              <a:buAutoNum type="arabicPeriod"/>
            </a:pPr>
            <a:r>
              <a:rPr lang="en-US" dirty="0"/>
              <a:t>Connections to Discipline:</a:t>
            </a:r>
          </a:p>
          <a:p>
            <a:pPr marL="519112" lvl="1" indent="0">
              <a:buNone/>
            </a:pPr>
            <a:r>
              <a:rPr lang="en-US" dirty="0">
                <a:solidFill>
                  <a:srgbClr val="0070C0"/>
                </a:solidFill>
              </a:rPr>
              <a:t>Across disciplines and/or perspectives</a:t>
            </a:r>
          </a:p>
          <a:p>
            <a:pPr marL="514350" indent="-514350">
              <a:buFont typeface="+mj-lt"/>
              <a:buAutoNum type="arabicPeriod"/>
            </a:pPr>
            <a:r>
              <a:rPr lang="en-US" dirty="0"/>
              <a:t>Transfer to New Situations:</a:t>
            </a:r>
          </a:p>
          <a:p>
            <a:pPr marL="519112" lvl="1" indent="0">
              <a:buNone/>
            </a:pPr>
            <a:r>
              <a:rPr lang="en-US" dirty="0">
                <a:solidFill>
                  <a:srgbClr val="0070C0"/>
                </a:solidFill>
              </a:rPr>
              <a:t>Applies skills, abilities, theories, etc. from one situation to another</a:t>
            </a:r>
          </a:p>
          <a:p>
            <a:pPr marL="514350" indent="-514350">
              <a:buFont typeface="+mj-lt"/>
              <a:buAutoNum type="arabicPeriod"/>
            </a:pPr>
            <a:r>
              <a:rPr lang="en-US" dirty="0"/>
              <a:t>Integrated Communication:</a:t>
            </a:r>
          </a:p>
          <a:p>
            <a:pPr marL="519112" lvl="1" indent="0">
              <a:buNone/>
            </a:pPr>
            <a:r>
              <a:rPr lang="en-US" dirty="0">
                <a:solidFill>
                  <a:srgbClr val="0070C0"/>
                </a:solidFill>
              </a:rPr>
              <a:t>Communicates across professional, academic &amp; civic contexts</a:t>
            </a:r>
          </a:p>
          <a:p>
            <a:pPr marL="514350" indent="-514350">
              <a:buFont typeface="+mj-lt"/>
              <a:buAutoNum type="arabicPeriod"/>
            </a:pPr>
            <a:r>
              <a:rPr lang="en-US" dirty="0"/>
              <a:t>Reflection &amp; Self-Assessment:</a:t>
            </a:r>
          </a:p>
          <a:p>
            <a:pPr marL="519112" lvl="1" indent="0">
              <a:buNone/>
            </a:pPr>
            <a:r>
              <a:rPr lang="en-US" dirty="0">
                <a:solidFill>
                  <a:srgbClr val="0070C0"/>
                </a:solidFill>
              </a:rPr>
              <a:t>Evaluates changes in own learning over time</a:t>
            </a:r>
          </a:p>
        </p:txBody>
      </p:sp>
      <p:sp>
        <p:nvSpPr>
          <p:cNvPr id="4" name="Slide Number Placeholder 3"/>
          <p:cNvSpPr>
            <a:spLocks noGrp="1"/>
          </p:cNvSpPr>
          <p:nvPr>
            <p:ph type="sldNum" sz="quarter" idx="12"/>
          </p:nvPr>
        </p:nvSpPr>
        <p:spPr/>
        <p:txBody>
          <a:bodyPr/>
          <a:lstStyle/>
          <a:p>
            <a:fld id="{533A9B1A-9D89-4F41-958C-ED3BB792345A}" type="slidenum">
              <a:rPr lang="en-US" smtClean="0"/>
              <a:t>23</a:t>
            </a:fld>
            <a:endParaRPr lang="en-US"/>
          </a:p>
        </p:txBody>
      </p:sp>
    </p:spTree>
    <p:extLst>
      <p:ext uri="{BB962C8B-B14F-4D97-AF65-F5344CB8AC3E}">
        <p14:creationId xmlns:p14="http://schemas.microsoft.com/office/powerpoint/2010/main" val="85471876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950057"/>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pPr algn="ctr"/>
            <a:r>
              <a:rPr lang="en-US" dirty="0">
                <a:solidFill>
                  <a:srgbClr val="FF0000"/>
                </a:solidFill>
                <a:latin typeface="Arial Black" panose="020B0A04020102020204" pitchFamily="34" charset="0"/>
              </a:rPr>
              <a:t>YOUR TURN</a:t>
            </a:r>
            <a:r>
              <a:rPr lang="en-US" dirty="0">
                <a:solidFill>
                  <a:srgbClr val="FF0000"/>
                </a:solidFill>
              </a:rPr>
              <a:t/>
            </a:r>
            <a:br>
              <a:rPr lang="en-US" dirty="0">
                <a:solidFill>
                  <a:srgbClr val="FF0000"/>
                </a:solidFill>
              </a:rPr>
            </a:br>
            <a:r>
              <a:rPr lang="en-US" dirty="0"/>
              <a:t>How would you adapt the Rubric to your students?</a:t>
            </a:r>
          </a:p>
        </p:txBody>
      </p:sp>
      <p:sp>
        <p:nvSpPr>
          <p:cNvPr id="3" name="Content Placeholder 2"/>
          <p:cNvSpPr>
            <a:spLocks noGrp="1"/>
          </p:cNvSpPr>
          <p:nvPr>
            <p:ph idx="1"/>
          </p:nvPr>
        </p:nvSpPr>
        <p:spPr>
          <a:xfrm>
            <a:off x="628650" y="2509737"/>
            <a:ext cx="7886700" cy="3667226"/>
          </a:xfrm>
        </p:spPr>
        <p:txBody>
          <a:bodyPr/>
          <a:lstStyle/>
          <a:p>
            <a:r>
              <a:rPr lang="en-US" dirty="0"/>
              <a:t>How (with what exercises) could you prepare students for each one of the 5 performance criteria?</a:t>
            </a:r>
          </a:p>
          <a:p>
            <a:r>
              <a:rPr lang="en-US" dirty="0"/>
              <a:t>Should you drop the highest performance column and use a lower one instead?</a:t>
            </a:r>
          </a:p>
          <a:p>
            <a:r>
              <a:rPr lang="en-US" dirty="0"/>
              <a:t>Or would you prefer creating your own rubric for your main class project?</a:t>
            </a:r>
          </a:p>
        </p:txBody>
      </p:sp>
      <p:sp>
        <p:nvSpPr>
          <p:cNvPr id="4" name="Slide Number Placeholder 3"/>
          <p:cNvSpPr>
            <a:spLocks noGrp="1"/>
          </p:cNvSpPr>
          <p:nvPr>
            <p:ph type="sldNum" sz="quarter" idx="12"/>
          </p:nvPr>
        </p:nvSpPr>
        <p:spPr/>
        <p:txBody>
          <a:bodyPr/>
          <a:lstStyle/>
          <a:p>
            <a:fld id="{533A9B1A-9D89-4F41-958C-ED3BB792345A}" type="slidenum">
              <a:rPr lang="en-US" smtClean="0"/>
              <a:t>24</a:t>
            </a:fld>
            <a:endParaRPr lang="en-US"/>
          </a:p>
        </p:txBody>
      </p:sp>
    </p:spTree>
    <p:extLst>
      <p:ext uri="{BB962C8B-B14F-4D97-AF65-F5344CB8AC3E}">
        <p14:creationId xmlns:p14="http://schemas.microsoft.com/office/powerpoint/2010/main" val="120771606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a:outerShdw blurRad="50800" dist="38100" dir="2700000" algn="tl" rotWithShape="0">
              <a:prstClr val="black">
                <a:alpha val="40000"/>
              </a:prstClr>
            </a:outerShdw>
          </a:effectLst>
        </p:spPr>
        <p:txBody>
          <a:bodyPr>
            <a:normAutofit/>
          </a:bodyPr>
          <a:lstStyle/>
          <a:p>
            <a:pPr algn="ctr"/>
            <a:r>
              <a:rPr lang="en-US" b="1" dirty="0"/>
              <a:t>Lessons Learned for Developing an </a:t>
            </a:r>
            <a:br>
              <a:rPr lang="en-US" b="1" dirty="0"/>
            </a:br>
            <a:r>
              <a:rPr lang="en-US" b="1" dirty="0"/>
              <a:t>Interdisciplinary Course</a:t>
            </a:r>
          </a:p>
        </p:txBody>
      </p:sp>
      <p:sp>
        <p:nvSpPr>
          <p:cNvPr id="3" name="Content Placeholder 2"/>
          <p:cNvSpPr>
            <a:spLocks noGrp="1"/>
          </p:cNvSpPr>
          <p:nvPr>
            <p:ph idx="1"/>
          </p:nvPr>
        </p:nvSpPr>
        <p:spPr/>
        <p:txBody>
          <a:bodyPr>
            <a:normAutofit fontScale="92500" lnSpcReduction="20000"/>
          </a:bodyPr>
          <a:lstStyle/>
          <a:p>
            <a:pPr marL="514350" indent="-514350">
              <a:buFont typeface="+mj-lt"/>
              <a:buAutoNum type="arabicPeriod"/>
            </a:pPr>
            <a:r>
              <a:rPr lang="en-US" dirty="0"/>
              <a:t>Find colleagues with similar interests from other disciplines</a:t>
            </a:r>
          </a:p>
          <a:p>
            <a:pPr marL="514350" indent="-514350">
              <a:buFont typeface="+mj-lt"/>
              <a:buAutoNum type="arabicPeriod"/>
            </a:pPr>
            <a:r>
              <a:rPr lang="en-US" dirty="0"/>
              <a:t>Find guest speakers with different perspectives from yours</a:t>
            </a:r>
          </a:p>
          <a:p>
            <a:pPr marL="514350" indent="-514350">
              <a:buFont typeface="+mj-lt"/>
              <a:buAutoNum type="arabicPeriod"/>
            </a:pPr>
            <a:r>
              <a:rPr lang="en-US" dirty="0"/>
              <a:t>Start with the planning of the main learning goals</a:t>
            </a:r>
          </a:p>
          <a:p>
            <a:pPr marL="514350" indent="-514350">
              <a:buFont typeface="+mj-lt"/>
              <a:buAutoNum type="arabicPeriod"/>
            </a:pPr>
            <a:r>
              <a:rPr lang="en-US" dirty="0"/>
              <a:t>Instead of using long planning sessions, consider short, intense 45-minute sessions</a:t>
            </a:r>
          </a:p>
          <a:p>
            <a:pPr marL="514350" indent="-514350">
              <a:buFont typeface="+mj-lt"/>
              <a:buAutoNum type="arabicPeriod"/>
            </a:pPr>
            <a:r>
              <a:rPr lang="en-US" dirty="0"/>
              <a:t>If possible, teach a pilot course with a limited number of students</a:t>
            </a:r>
          </a:p>
          <a:p>
            <a:pPr marL="514350" indent="-514350">
              <a:buFont typeface="+mj-lt"/>
              <a:buAutoNum type="arabicPeriod"/>
            </a:pPr>
            <a:r>
              <a:rPr lang="en-US" dirty="0"/>
              <a:t>Plan class sessions that allow for a combination of short lecture(s) followed by discussion &amp; problem-solving activities</a:t>
            </a:r>
          </a:p>
          <a:p>
            <a:endParaRPr lang="en-US" dirty="0"/>
          </a:p>
        </p:txBody>
      </p:sp>
      <p:sp>
        <p:nvSpPr>
          <p:cNvPr id="4" name="Slide Number Placeholder 3"/>
          <p:cNvSpPr>
            <a:spLocks noGrp="1"/>
          </p:cNvSpPr>
          <p:nvPr>
            <p:ph type="sldNum" sz="quarter" idx="12"/>
          </p:nvPr>
        </p:nvSpPr>
        <p:spPr/>
        <p:txBody>
          <a:bodyPr/>
          <a:lstStyle/>
          <a:p>
            <a:fld id="{533A9B1A-9D89-4F41-958C-ED3BB792345A}" type="slidenum">
              <a:rPr lang="en-US" smtClean="0"/>
              <a:t>25</a:t>
            </a:fld>
            <a:endParaRPr lang="en-US"/>
          </a:p>
        </p:txBody>
      </p:sp>
    </p:spTree>
    <p:extLst>
      <p:ext uri="{BB962C8B-B14F-4D97-AF65-F5344CB8AC3E}">
        <p14:creationId xmlns:p14="http://schemas.microsoft.com/office/powerpoint/2010/main" val="331934721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a:outerShdw blurRad="50800" dist="38100" dir="2700000" algn="tl" rotWithShape="0">
              <a:prstClr val="black">
                <a:alpha val="40000"/>
              </a:prstClr>
            </a:outerShdw>
          </a:effectLst>
        </p:spPr>
        <p:txBody>
          <a:bodyPr>
            <a:normAutofit fontScale="90000"/>
          </a:bodyPr>
          <a:lstStyle/>
          <a:p>
            <a:r>
              <a:rPr lang="en-US" b="1" dirty="0"/>
              <a:t>Lessons Learned for Developing an Interdisciplinary Course… (continued)</a:t>
            </a:r>
          </a:p>
        </p:txBody>
      </p:sp>
      <p:sp>
        <p:nvSpPr>
          <p:cNvPr id="3" name="Content Placeholder 2"/>
          <p:cNvSpPr>
            <a:spLocks noGrp="1"/>
          </p:cNvSpPr>
          <p:nvPr>
            <p:ph idx="1"/>
          </p:nvPr>
        </p:nvSpPr>
        <p:spPr/>
        <p:txBody>
          <a:bodyPr>
            <a:normAutofit fontScale="85000" lnSpcReduction="20000"/>
          </a:bodyPr>
          <a:lstStyle/>
          <a:p>
            <a:pPr marL="514350" indent="-514350">
              <a:buFont typeface="+mj-lt"/>
              <a:buAutoNum type="arabicPeriod" startAt="7"/>
            </a:pPr>
            <a:r>
              <a:rPr lang="en-US" dirty="0"/>
              <a:t>Plan for a final course project that allows students to pull things together</a:t>
            </a:r>
          </a:p>
          <a:p>
            <a:pPr marL="514350" indent="-514350">
              <a:buFont typeface="+mj-lt"/>
              <a:buAutoNum type="arabicPeriod" startAt="7"/>
            </a:pPr>
            <a:r>
              <a:rPr lang="en-US" dirty="0"/>
              <a:t>If course is team-taught by 2 instructors, each one needs to give up some content</a:t>
            </a:r>
          </a:p>
          <a:p>
            <a:pPr marL="514350" indent="-514350">
              <a:buFont typeface="+mj-lt"/>
              <a:buAutoNum type="arabicPeriod" startAt="7"/>
            </a:pPr>
            <a:r>
              <a:rPr lang="en-US" dirty="0"/>
              <a:t>Take some care in creating the course title. Students take the titles very seriously.</a:t>
            </a:r>
          </a:p>
          <a:p>
            <a:pPr marL="514350" indent="-514350">
              <a:buFont typeface="+mj-lt"/>
              <a:buAutoNum type="arabicPeriod" startAt="7"/>
            </a:pPr>
            <a:r>
              <a:rPr lang="en-US" dirty="0"/>
              <a:t>I want to assign things that students want to do.</a:t>
            </a:r>
          </a:p>
          <a:p>
            <a:pPr marL="514350" indent="-514350">
              <a:buFont typeface="+mj-lt"/>
              <a:buAutoNum type="arabicPeriod" startAt="7"/>
            </a:pPr>
            <a:r>
              <a:rPr lang="en-US" dirty="0"/>
              <a:t>I have students do an online blog or private journal in which they identify threads in the material.</a:t>
            </a:r>
          </a:p>
          <a:p>
            <a:pPr marL="514350" indent="-514350">
              <a:buFont typeface="+mj-lt"/>
              <a:buAutoNum type="arabicPeriod" startAt="7"/>
            </a:pPr>
            <a:r>
              <a:rPr lang="en-US" dirty="0"/>
              <a:t>One difference of this to regular courses: Big questions are welcome!</a:t>
            </a:r>
          </a:p>
          <a:p>
            <a:pPr marL="514350" indent="-514350">
              <a:buFont typeface="+mj-lt"/>
              <a:buAutoNum type="arabicPeriod" startAt="7"/>
            </a:pPr>
            <a:r>
              <a:rPr lang="en-US" dirty="0"/>
              <a:t>What students need more than anything is training and practice in how to focus.</a:t>
            </a:r>
          </a:p>
        </p:txBody>
      </p:sp>
      <p:sp>
        <p:nvSpPr>
          <p:cNvPr id="4" name="Slide Number Placeholder 3"/>
          <p:cNvSpPr>
            <a:spLocks noGrp="1"/>
          </p:cNvSpPr>
          <p:nvPr>
            <p:ph type="sldNum" sz="quarter" idx="12"/>
          </p:nvPr>
        </p:nvSpPr>
        <p:spPr/>
        <p:txBody>
          <a:bodyPr/>
          <a:lstStyle/>
          <a:p>
            <a:fld id="{533A9B1A-9D89-4F41-958C-ED3BB792345A}" type="slidenum">
              <a:rPr lang="en-US" smtClean="0"/>
              <a:t>26</a:t>
            </a:fld>
            <a:endParaRPr lang="en-US"/>
          </a:p>
        </p:txBody>
      </p:sp>
    </p:spTree>
    <p:extLst>
      <p:ext uri="{BB962C8B-B14F-4D97-AF65-F5344CB8AC3E}">
        <p14:creationId xmlns:p14="http://schemas.microsoft.com/office/powerpoint/2010/main" val="198187964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923347"/>
          </a:xfrm>
          <a:effectLst>
            <a:outerShdw blurRad="50800" dist="38100" dir="2700000" algn="tl" rotWithShape="0">
              <a:prstClr val="black">
                <a:alpha val="40000"/>
              </a:prstClr>
            </a:outerShdw>
          </a:effectLst>
        </p:spPr>
        <p:txBody>
          <a:bodyPr/>
          <a:lstStyle/>
          <a:p>
            <a:pPr algn="ctr"/>
            <a:r>
              <a:rPr lang="en-US" b="1" dirty="0" smtClean="0"/>
              <a:t>Conclusions</a:t>
            </a:r>
            <a:endParaRPr lang="en-US" b="1" dirty="0"/>
          </a:p>
        </p:txBody>
      </p:sp>
      <p:sp>
        <p:nvSpPr>
          <p:cNvPr id="3" name="Content Placeholder 2"/>
          <p:cNvSpPr>
            <a:spLocks noGrp="1"/>
          </p:cNvSpPr>
          <p:nvPr>
            <p:ph idx="1"/>
          </p:nvPr>
        </p:nvSpPr>
        <p:spPr>
          <a:xfrm>
            <a:off x="628650" y="1413164"/>
            <a:ext cx="7886700" cy="4763799"/>
          </a:xfrm>
        </p:spPr>
        <p:txBody>
          <a:bodyPr/>
          <a:lstStyle/>
          <a:p>
            <a:r>
              <a:rPr lang="en-US" dirty="0"/>
              <a:t>Integrative learning (IL) pursues “big questions”</a:t>
            </a:r>
          </a:p>
          <a:p>
            <a:r>
              <a:rPr lang="en-US" dirty="0"/>
              <a:t>IL requires collaboration and critical debate between disciplines</a:t>
            </a:r>
          </a:p>
          <a:p>
            <a:r>
              <a:rPr lang="en-US" dirty="0"/>
              <a:t>IL goes beyond academic boundaries (and includes students’ social environment)</a:t>
            </a:r>
          </a:p>
          <a:p>
            <a:r>
              <a:rPr lang="en-US" dirty="0"/>
              <a:t>IL includes certain “habits of mind”</a:t>
            </a:r>
          </a:p>
          <a:p>
            <a:r>
              <a:rPr lang="en-US" dirty="0"/>
              <a:t>IL requires critical and reflective learning strategies</a:t>
            </a:r>
          </a:p>
          <a:p>
            <a:r>
              <a:rPr lang="en-US" dirty="0"/>
              <a:t>IL calls for a major class project that allows students to demonstrate their integrative abilities</a:t>
            </a:r>
          </a:p>
          <a:p>
            <a:r>
              <a:rPr lang="en-US" dirty="0"/>
              <a:t>IL benefits from collaborative faculty arrangements</a:t>
            </a:r>
          </a:p>
        </p:txBody>
      </p:sp>
      <p:sp>
        <p:nvSpPr>
          <p:cNvPr id="4" name="Slide Number Placeholder 3"/>
          <p:cNvSpPr>
            <a:spLocks noGrp="1"/>
          </p:cNvSpPr>
          <p:nvPr>
            <p:ph type="sldNum" sz="quarter" idx="12"/>
          </p:nvPr>
        </p:nvSpPr>
        <p:spPr/>
        <p:txBody>
          <a:bodyPr/>
          <a:lstStyle/>
          <a:p>
            <a:fld id="{533A9B1A-9D89-4F41-958C-ED3BB792345A}" type="slidenum">
              <a:rPr lang="en-US" smtClean="0"/>
              <a:t>27</a:t>
            </a:fld>
            <a:endParaRPr lang="en-US"/>
          </a:p>
        </p:txBody>
      </p:sp>
    </p:spTree>
    <p:extLst>
      <p:ext uri="{BB962C8B-B14F-4D97-AF65-F5344CB8AC3E}">
        <p14:creationId xmlns:p14="http://schemas.microsoft.com/office/powerpoint/2010/main" val="368334180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a:outerShdw blurRad="50800" dist="38100" dir="2700000" algn="tl" rotWithShape="0">
              <a:prstClr val="black">
                <a:alpha val="40000"/>
              </a:prstClr>
            </a:outerShdw>
          </a:effectLst>
        </p:spPr>
        <p:txBody>
          <a:bodyPr/>
          <a:lstStyle/>
          <a:p>
            <a:pPr algn="ctr"/>
            <a:r>
              <a:rPr lang="en-US" b="1" dirty="0" smtClean="0"/>
              <a:t>References</a:t>
            </a:r>
            <a:endParaRPr lang="en-US" b="1" dirty="0"/>
          </a:p>
        </p:txBody>
      </p:sp>
      <p:sp>
        <p:nvSpPr>
          <p:cNvPr id="3" name="Content Placeholder 2"/>
          <p:cNvSpPr>
            <a:spLocks noGrp="1"/>
          </p:cNvSpPr>
          <p:nvPr>
            <p:ph idx="1"/>
          </p:nvPr>
        </p:nvSpPr>
        <p:spPr/>
        <p:txBody>
          <a:bodyPr>
            <a:normAutofit fontScale="85000" lnSpcReduction="10000"/>
          </a:bodyPr>
          <a:lstStyle/>
          <a:p>
            <a:r>
              <a:rPr lang="en-US" dirty="0" smtClean="0"/>
              <a:t>Ambrose, Bridges, </a:t>
            </a:r>
            <a:r>
              <a:rPr lang="en-US" dirty="0" err="1" smtClean="0"/>
              <a:t>DiPietro</a:t>
            </a:r>
            <a:r>
              <a:rPr lang="en-US" dirty="0" smtClean="0"/>
              <a:t>. (2010). </a:t>
            </a:r>
            <a:r>
              <a:rPr lang="en-US" i="1" dirty="0" smtClean="0"/>
              <a:t>How Learning Works.</a:t>
            </a:r>
            <a:endParaRPr lang="en-US" dirty="0" smtClean="0"/>
          </a:p>
          <a:p>
            <a:r>
              <a:rPr lang="en-US" dirty="0" smtClean="0"/>
              <a:t>Association of American Colleges &amp; Universities (AAC&amp;U). </a:t>
            </a:r>
            <a:r>
              <a:rPr lang="en-US" i="1" dirty="0" smtClean="0"/>
              <a:t>VALUE Rubric on Integrative &amp; Applied Learning.</a:t>
            </a:r>
          </a:p>
          <a:p>
            <a:r>
              <a:rPr lang="en-US" dirty="0" smtClean="0"/>
              <a:t>Brookfield, S. (2012). </a:t>
            </a:r>
            <a:r>
              <a:rPr lang="en-US" i="1" dirty="0" smtClean="0"/>
              <a:t>Teaching for Critical Thinking.</a:t>
            </a:r>
          </a:p>
          <a:p>
            <a:r>
              <a:rPr lang="en-US" dirty="0" smtClean="0"/>
              <a:t>Fink, D. (2003). </a:t>
            </a:r>
            <a:r>
              <a:rPr lang="en-US" i="1" dirty="0" smtClean="0"/>
              <a:t>Creating Significant Learning Experiences.</a:t>
            </a:r>
          </a:p>
          <a:p>
            <a:r>
              <a:rPr lang="en-US" dirty="0" smtClean="0"/>
              <a:t>Newell, W. &amp; </a:t>
            </a:r>
            <a:r>
              <a:rPr lang="en-US" dirty="0" err="1" smtClean="0"/>
              <a:t>Luckie</a:t>
            </a:r>
            <a:r>
              <a:rPr lang="en-US" dirty="0" smtClean="0"/>
              <a:t>, D. (2012). </a:t>
            </a:r>
            <a:r>
              <a:rPr lang="en-US" i="1" dirty="0" smtClean="0"/>
              <a:t>Pedagogy for Interdisciplinary Habits of Mind.</a:t>
            </a:r>
            <a:endParaRPr lang="en-US" dirty="0" smtClean="0"/>
          </a:p>
          <a:p>
            <a:r>
              <a:rPr lang="en-US" dirty="0" smtClean="0"/>
              <a:t>Olson, B. (2013). </a:t>
            </a:r>
            <a:r>
              <a:rPr lang="en-US" i="1" dirty="0" smtClean="0"/>
              <a:t>Academic Writing Across the Disciplines.</a:t>
            </a:r>
            <a:endParaRPr lang="en-US" dirty="0" smtClean="0"/>
          </a:p>
          <a:p>
            <a:r>
              <a:rPr lang="en-US" dirty="0" err="1" smtClean="0"/>
              <a:t>Repko</a:t>
            </a:r>
            <a:r>
              <a:rPr lang="en-US" dirty="0" smtClean="0"/>
              <a:t>, </a:t>
            </a:r>
            <a:r>
              <a:rPr lang="en-US" dirty="0" err="1" smtClean="0"/>
              <a:t>Szostak</a:t>
            </a:r>
            <a:r>
              <a:rPr lang="en-US" dirty="0" smtClean="0"/>
              <a:t>, &amp; </a:t>
            </a:r>
            <a:r>
              <a:rPr lang="en-US" dirty="0" err="1" smtClean="0"/>
              <a:t>Buchberger</a:t>
            </a:r>
            <a:r>
              <a:rPr lang="en-US" dirty="0" smtClean="0"/>
              <a:t>. (2017). </a:t>
            </a:r>
            <a:r>
              <a:rPr lang="en-US" i="1" dirty="0" smtClean="0"/>
              <a:t>Introduction to Interdisciplinary Studies.</a:t>
            </a:r>
          </a:p>
          <a:p>
            <a:endParaRPr lang="en-US" dirty="0"/>
          </a:p>
        </p:txBody>
      </p:sp>
      <p:sp>
        <p:nvSpPr>
          <p:cNvPr id="4" name="Slide Number Placeholder 3"/>
          <p:cNvSpPr>
            <a:spLocks noGrp="1"/>
          </p:cNvSpPr>
          <p:nvPr>
            <p:ph type="sldNum" sz="quarter" idx="12"/>
          </p:nvPr>
        </p:nvSpPr>
        <p:spPr/>
        <p:txBody>
          <a:bodyPr/>
          <a:lstStyle/>
          <a:p>
            <a:fld id="{533A9B1A-9D89-4F41-958C-ED3BB792345A}" type="slidenum">
              <a:rPr lang="en-US" smtClean="0"/>
              <a:t>28</a:t>
            </a:fld>
            <a:endParaRPr lang="en-US"/>
          </a:p>
        </p:txBody>
      </p:sp>
    </p:spTree>
    <p:extLst>
      <p:ext uri="{BB962C8B-B14F-4D97-AF65-F5344CB8AC3E}">
        <p14:creationId xmlns:p14="http://schemas.microsoft.com/office/powerpoint/2010/main" val="6673532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a:outerShdw blurRad="50800" dist="38100" dir="2700000" algn="tl" rotWithShape="0">
              <a:prstClr val="black">
                <a:alpha val="40000"/>
              </a:prstClr>
            </a:outerShdw>
          </a:effectLst>
        </p:spPr>
        <p:txBody>
          <a:bodyPr/>
          <a:lstStyle/>
          <a:p>
            <a:r>
              <a:rPr lang="en-US" b="1" dirty="0"/>
              <a:t>The General Education Curriculum</a:t>
            </a:r>
          </a:p>
        </p:txBody>
      </p:sp>
      <p:sp>
        <p:nvSpPr>
          <p:cNvPr id="3" name="Content Placeholder 2"/>
          <p:cNvSpPr>
            <a:spLocks noGrp="1"/>
          </p:cNvSpPr>
          <p:nvPr>
            <p:ph idx="1"/>
          </p:nvPr>
        </p:nvSpPr>
        <p:spPr>
          <a:xfrm>
            <a:off x="628649" y="1825625"/>
            <a:ext cx="8063937" cy="4351338"/>
          </a:xfrm>
          <a:noFill/>
        </p:spPr>
        <p:txBody>
          <a:bodyPr>
            <a:normAutofit lnSpcReduction="10000"/>
          </a:bodyPr>
          <a:lstStyle/>
          <a:p>
            <a:pPr marL="0" indent="0">
              <a:buNone/>
            </a:pPr>
            <a:r>
              <a:rPr lang="en-US" sz="3200" dirty="0"/>
              <a:t>“The General Education curriculum will enable students to acquire skills, knowledge, and experiences […] so they </a:t>
            </a:r>
            <a:r>
              <a:rPr lang="en-US" sz="3200" i="1" dirty="0">
                <a:solidFill>
                  <a:schemeClr val="accent1">
                    <a:lumMod val="50000"/>
                  </a:schemeClr>
                </a:solidFill>
              </a:rPr>
              <a:t>can contribute to making life better for others, themselves, and the larger world</a:t>
            </a:r>
            <a:r>
              <a:rPr lang="en-US" sz="3200" i="1" dirty="0" smtClean="0">
                <a:solidFill>
                  <a:schemeClr val="accent1">
                    <a:lumMod val="50000"/>
                  </a:schemeClr>
                </a:solidFill>
              </a:rPr>
              <a:t>…</a:t>
            </a:r>
          </a:p>
          <a:p>
            <a:pPr marL="0" indent="0">
              <a:buNone/>
            </a:pPr>
            <a:endParaRPr lang="en-US" sz="800" dirty="0"/>
          </a:p>
          <a:p>
            <a:pPr marL="0" indent="0">
              <a:buNone/>
            </a:pPr>
            <a:r>
              <a:rPr lang="en-US" sz="3200" dirty="0" smtClean="0"/>
              <a:t>“General </a:t>
            </a:r>
            <a:r>
              <a:rPr lang="en-US" sz="3200" dirty="0"/>
              <a:t>Education aids students in developing </a:t>
            </a:r>
            <a:r>
              <a:rPr lang="en-US" sz="3200" i="1" dirty="0">
                <a:solidFill>
                  <a:schemeClr val="accent1">
                    <a:lumMod val="50000"/>
                  </a:schemeClr>
                </a:solidFill>
              </a:rPr>
              <a:t>intellectual curiosity, a strengthened ability to think, and a deeper sense of aesthetic appreciation</a:t>
            </a:r>
            <a:r>
              <a:rPr lang="en-US" sz="3200" dirty="0" smtClean="0"/>
              <a:t>.”</a:t>
            </a:r>
            <a:endParaRPr lang="en-US" sz="3200" dirty="0"/>
          </a:p>
        </p:txBody>
      </p:sp>
      <p:sp>
        <p:nvSpPr>
          <p:cNvPr id="4" name="Slide Number Placeholder 3"/>
          <p:cNvSpPr>
            <a:spLocks noGrp="1"/>
          </p:cNvSpPr>
          <p:nvPr>
            <p:ph type="sldNum" sz="quarter" idx="12"/>
          </p:nvPr>
        </p:nvSpPr>
        <p:spPr/>
        <p:txBody>
          <a:bodyPr/>
          <a:lstStyle/>
          <a:p>
            <a:fld id="{533A9B1A-9D89-4F41-958C-ED3BB792345A}" type="slidenum">
              <a:rPr lang="en-US" smtClean="0"/>
              <a:t>3</a:t>
            </a:fld>
            <a:endParaRPr lang="en-US"/>
          </a:p>
        </p:txBody>
      </p:sp>
    </p:spTree>
    <p:extLst>
      <p:ext uri="{BB962C8B-B14F-4D97-AF65-F5344CB8AC3E}">
        <p14:creationId xmlns:p14="http://schemas.microsoft.com/office/powerpoint/2010/main" val="17975722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9E4E1F-BFF2-4E7D-94BD-787FBDCE8A3B}"/>
              </a:ext>
            </a:extLst>
          </p:cNvPr>
          <p:cNvSpPr>
            <a:spLocks noGrp="1"/>
          </p:cNvSpPr>
          <p:nvPr>
            <p:ph type="title"/>
          </p:nvPr>
        </p:nvSpPr>
        <p:spPr>
          <a:effectLst>
            <a:outerShdw blurRad="50800" dist="38100" dir="2700000" algn="tl" rotWithShape="0">
              <a:prstClr val="black">
                <a:alpha val="40000"/>
              </a:prstClr>
            </a:outerShdw>
          </a:effectLst>
        </p:spPr>
        <p:txBody>
          <a:bodyPr/>
          <a:lstStyle/>
          <a:p>
            <a:pPr algn="ctr"/>
            <a:r>
              <a:rPr lang="en-US" b="1" dirty="0"/>
              <a:t>What are your experiences with Integrative Studies?</a:t>
            </a:r>
          </a:p>
        </p:txBody>
      </p:sp>
      <p:sp>
        <p:nvSpPr>
          <p:cNvPr id="3" name="Content Placeholder 2">
            <a:extLst>
              <a:ext uri="{FF2B5EF4-FFF2-40B4-BE49-F238E27FC236}">
                <a16:creationId xmlns:a16="http://schemas.microsoft.com/office/drawing/2014/main" id="{8B87901C-CA8B-4E7D-99D6-596F37B131BE}"/>
              </a:ext>
            </a:extLst>
          </p:cNvPr>
          <p:cNvSpPr>
            <a:spLocks noGrp="1"/>
          </p:cNvSpPr>
          <p:nvPr>
            <p:ph idx="1"/>
          </p:nvPr>
        </p:nvSpPr>
        <p:spPr>
          <a:xfrm>
            <a:off x="628650" y="2111134"/>
            <a:ext cx="7886700" cy="4245217"/>
          </a:xfrm>
        </p:spPr>
        <p:txBody>
          <a:bodyPr/>
          <a:lstStyle/>
          <a:p>
            <a:pPr marL="514350" indent="-514350">
              <a:buFont typeface="+mj-lt"/>
              <a:buAutoNum type="arabicPeriod"/>
            </a:pPr>
            <a:r>
              <a:rPr lang="en-US" dirty="0"/>
              <a:t>I am currently preparing an Integrative Studies course for Gen-Ed</a:t>
            </a:r>
          </a:p>
          <a:p>
            <a:pPr marL="514350" indent="-514350">
              <a:buFont typeface="+mj-lt"/>
              <a:buAutoNum type="arabicPeriod"/>
            </a:pPr>
            <a:r>
              <a:rPr lang="en-US" dirty="0"/>
              <a:t>I have taught a course (or more) in an integrative fashion</a:t>
            </a:r>
          </a:p>
          <a:p>
            <a:pPr marL="514350" indent="-514350">
              <a:buFont typeface="+mj-lt"/>
              <a:buAutoNum type="arabicPeriod"/>
            </a:pPr>
            <a:r>
              <a:rPr lang="en-US" dirty="0"/>
              <a:t>I am interested in this approach but have not yet done it myself</a:t>
            </a:r>
          </a:p>
        </p:txBody>
      </p:sp>
      <p:sp>
        <p:nvSpPr>
          <p:cNvPr id="4" name="Slide Number Placeholder 3">
            <a:extLst>
              <a:ext uri="{FF2B5EF4-FFF2-40B4-BE49-F238E27FC236}">
                <a16:creationId xmlns:a16="http://schemas.microsoft.com/office/drawing/2014/main" id="{F7D8B071-FAFA-475F-A323-E33DCE45507B}"/>
              </a:ext>
            </a:extLst>
          </p:cNvPr>
          <p:cNvSpPr>
            <a:spLocks noGrp="1"/>
          </p:cNvSpPr>
          <p:nvPr>
            <p:ph type="sldNum" sz="quarter" idx="12"/>
          </p:nvPr>
        </p:nvSpPr>
        <p:spPr/>
        <p:txBody>
          <a:bodyPr/>
          <a:lstStyle/>
          <a:p>
            <a:fld id="{533A9B1A-9D89-4F41-958C-ED3BB792345A}" type="slidenum">
              <a:rPr lang="en-US" smtClean="0"/>
              <a:t>4</a:t>
            </a:fld>
            <a:endParaRPr lang="en-US"/>
          </a:p>
        </p:txBody>
      </p:sp>
    </p:spTree>
    <p:extLst>
      <p:ext uri="{BB962C8B-B14F-4D97-AF65-F5344CB8AC3E}">
        <p14:creationId xmlns:p14="http://schemas.microsoft.com/office/powerpoint/2010/main" val="39506836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1235B-8820-4B52-A67C-33D91ACF18E1}"/>
              </a:ext>
            </a:extLst>
          </p:cNvPr>
          <p:cNvSpPr>
            <a:spLocks noGrp="1"/>
          </p:cNvSpPr>
          <p:nvPr>
            <p:ph type="title"/>
          </p:nvPr>
        </p:nvSpPr>
        <p: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pPr algn="ctr"/>
            <a:r>
              <a:rPr lang="en-US" sz="5400" b="1" dirty="0">
                <a:solidFill>
                  <a:srgbClr val="FF0000"/>
                </a:solidFill>
                <a:latin typeface="+mn-lt"/>
              </a:rPr>
              <a:t>YOUR TURN</a:t>
            </a:r>
          </a:p>
        </p:txBody>
      </p:sp>
      <p:sp>
        <p:nvSpPr>
          <p:cNvPr id="3" name="Content Placeholder 2">
            <a:extLst>
              <a:ext uri="{FF2B5EF4-FFF2-40B4-BE49-F238E27FC236}">
                <a16:creationId xmlns:a16="http://schemas.microsoft.com/office/drawing/2014/main" id="{C67A284D-840D-4960-A60E-B8BAC997E3F6}"/>
              </a:ext>
            </a:extLst>
          </p:cNvPr>
          <p:cNvSpPr>
            <a:spLocks noGrp="1"/>
          </p:cNvSpPr>
          <p:nvPr>
            <p:ph idx="1"/>
          </p:nvPr>
        </p:nvSpPr>
        <p:spPr/>
        <p:txBody>
          <a:bodyPr>
            <a:normAutofit/>
          </a:bodyPr>
          <a:lstStyle/>
          <a:p>
            <a:pPr marL="0" indent="0" algn="ctr">
              <a:buNone/>
            </a:pPr>
            <a:r>
              <a:rPr lang="en-US" sz="4800" dirty="0"/>
              <a:t>What is the difference between traditional and integrative studies courses?</a:t>
            </a:r>
          </a:p>
        </p:txBody>
      </p:sp>
      <p:sp>
        <p:nvSpPr>
          <p:cNvPr id="4" name="Slide Number Placeholder 3">
            <a:extLst>
              <a:ext uri="{FF2B5EF4-FFF2-40B4-BE49-F238E27FC236}">
                <a16:creationId xmlns:a16="http://schemas.microsoft.com/office/drawing/2014/main" id="{07181B7D-A1D6-4C3D-9EC7-068D3826BF78}"/>
              </a:ext>
            </a:extLst>
          </p:cNvPr>
          <p:cNvSpPr>
            <a:spLocks noGrp="1"/>
          </p:cNvSpPr>
          <p:nvPr>
            <p:ph type="sldNum" sz="quarter" idx="12"/>
          </p:nvPr>
        </p:nvSpPr>
        <p:spPr/>
        <p:txBody>
          <a:bodyPr/>
          <a:lstStyle/>
          <a:p>
            <a:fld id="{533A9B1A-9D89-4F41-958C-ED3BB792345A}" type="slidenum">
              <a:rPr lang="en-US" smtClean="0"/>
              <a:t>5</a:t>
            </a:fld>
            <a:endParaRPr lang="en-US"/>
          </a:p>
        </p:txBody>
      </p:sp>
    </p:spTree>
    <p:extLst>
      <p:ext uri="{BB962C8B-B14F-4D97-AF65-F5344CB8AC3E}">
        <p14:creationId xmlns:p14="http://schemas.microsoft.com/office/powerpoint/2010/main" val="20009243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pPr algn="ctr"/>
            <a:r>
              <a:rPr lang="en-US" sz="5400" b="1" dirty="0"/>
              <a:t>Integrative Learning</a:t>
            </a:r>
          </a:p>
        </p:txBody>
      </p:sp>
      <p:sp>
        <p:nvSpPr>
          <p:cNvPr id="3" name="Content Placeholder 2"/>
          <p:cNvSpPr>
            <a:spLocks noGrp="1"/>
          </p:cNvSpPr>
          <p:nvPr>
            <p:ph idx="1"/>
          </p:nvPr>
        </p:nvSpPr>
        <p:spPr>
          <a:solidFill>
            <a:schemeClr val="bg1"/>
          </a:solidFill>
        </p:spPr>
        <p:txBody>
          <a:bodyPr/>
          <a:lstStyle/>
          <a:p>
            <a:pPr marL="0" indent="0">
              <a:buNone/>
            </a:pPr>
            <a:r>
              <a:rPr lang="en-US" sz="3600" dirty="0"/>
              <a:t>Connections and Divergences:</a:t>
            </a:r>
          </a:p>
          <a:p>
            <a:r>
              <a:rPr lang="en-US" dirty="0">
                <a:solidFill>
                  <a:srgbClr val="0070C0"/>
                </a:solidFill>
              </a:rPr>
              <a:t>Not two disciplinary frameworks running parallel </a:t>
            </a:r>
          </a:p>
          <a:p>
            <a:r>
              <a:rPr lang="en-US" dirty="0">
                <a:solidFill>
                  <a:srgbClr val="0070C0"/>
                </a:solidFill>
              </a:rPr>
              <a:t>A productive friction among various lenses</a:t>
            </a:r>
          </a:p>
          <a:p>
            <a:pPr marL="0" indent="0">
              <a:buNone/>
            </a:pPr>
            <a:r>
              <a:rPr lang="en-US" sz="3600" dirty="0"/>
              <a:t>Sufficient Complexity:</a:t>
            </a:r>
          </a:p>
          <a:p>
            <a:r>
              <a:rPr lang="en-US" dirty="0"/>
              <a:t>Topic based:</a:t>
            </a:r>
          </a:p>
          <a:p>
            <a:pPr lvl="1"/>
            <a:r>
              <a:rPr lang="en-US" dirty="0">
                <a:solidFill>
                  <a:srgbClr val="0070C0"/>
                </a:solidFill>
              </a:rPr>
              <a:t>Big ideas</a:t>
            </a:r>
          </a:p>
          <a:p>
            <a:r>
              <a:rPr lang="en-US" dirty="0"/>
              <a:t>Problem based:</a:t>
            </a:r>
          </a:p>
          <a:p>
            <a:pPr lvl="1"/>
            <a:r>
              <a:rPr lang="en-US" dirty="0">
                <a:solidFill>
                  <a:srgbClr val="0070C0"/>
                </a:solidFill>
              </a:rPr>
              <a:t>Ill-defined problems</a:t>
            </a:r>
          </a:p>
        </p:txBody>
      </p:sp>
      <p:sp>
        <p:nvSpPr>
          <p:cNvPr id="4" name="Slide Number Placeholder 3"/>
          <p:cNvSpPr>
            <a:spLocks noGrp="1"/>
          </p:cNvSpPr>
          <p:nvPr>
            <p:ph type="sldNum" sz="quarter" idx="12"/>
          </p:nvPr>
        </p:nvSpPr>
        <p:spPr/>
        <p:txBody>
          <a:bodyPr/>
          <a:lstStyle/>
          <a:p>
            <a:fld id="{533A9B1A-9D89-4F41-958C-ED3BB792345A}" type="slidenum">
              <a:rPr lang="en-US" smtClean="0"/>
              <a:t>6</a:t>
            </a:fld>
            <a:endParaRPr lang="en-US"/>
          </a:p>
        </p:txBody>
      </p:sp>
    </p:spTree>
    <p:extLst>
      <p:ext uri="{BB962C8B-B14F-4D97-AF65-F5344CB8AC3E}">
        <p14:creationId xmlns:p14="http://schemas.microsoft.com/office/powerpoint/2010/main" val="1407196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blogs.fortlewis.edu/srgreen/files/2014/10/Sig-Learning-Taxonomy.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2733" y="-44885"/>
            <a:ext cx="7570612" cy="6902886"/>
          </a:xfrm>
          <a:prstGeom prst="rect">
            <a:avLst/>
          </a:prstGeom>
          <a:solidFill>
            <a:schemeClr val="accent1">
              <a:lumMod val="75000"/>
            </a:schemeClr>
          </a:solidFill>
          <a:extLst/>
        </p:spPr>
      </p:pic>
      <p:sp>
        <p:nvSpPr>
          <p:cNvPr id="2" name="TextBox 1"/>
          <p:cNvSpPr txBox="1"/>
          <p:nvPr/>
        </p:nvSpPr>
        <p:spPr>
          <a:xfrm>
            <a:off x="3891063" y="311285"/>
            <a:ext cx="1575881" cy="369332"/>
          </a:xfrm>
          <a:prstGeom prst="rect">
            <a:avLst/>
          </a:prstGeom>
          <a:noFill/>
        </p:spPr>
        <p:txBody>
          <a:bodyPr wrap="square" rtlCol="0">
            <a:spAutoFit/>
          </a:bodyPr>
          <a:lstStyle/>
          <a:p>
            <a:r>
              <a:rPr lang="en-US" dirty="0" smtClean="0"/>
              <a:t>Dee Fink, 2003</a:t>
            </a:r>
            <a:endParaRPr lang="en-US" dirty="0"/>
          </a:p>
        </p:txBody>
      </p:sp>
      <p:sp>
        <p:nvSpPr>
          <p:cNvPr id="3" name="Slide Number Placeholder 2"/>
          <p:cNvSpPr>
            <a:spLocks noGrp="1"/>
          </p:cNvSpPr>
          <p:nvPr>
            <p:ph type="sldNum" sz="quarter" idx="12"/>
          </p:nvPr>
        </p:nvSpPr>
        <p:spPr/>
        <p:txBody>
          <a:bodyPr/>
          <a:lstStyle/>
          <a:p>
            <a:fld id="{533A9B1A-9D89-4F41-958C-ED3BB792345A}" type="slidenum">
              <a:rPr lang="en-US" smtClean="0"/>
              <a:t>7</a:t>
            </a:fld>
            <a:endParaRPr lang="en-US"/>
          </a:p>
        </p:txBody>
      </p:sp>
      <p:sp>
        <p:nvSpPr>
          <p:cNvPr id="5" name="TextBox 4"/>
          <p:cNvSpPr txBox="1"/>
          <p:nvPr/>
        </p:nvSpPr>
        <p:spPr>
          <a:xfrm>
            <a:off x="7106856" y="5891514"/>
            <a:ext cx="1724628" cy="584775"/>
          </a:xfrm>
          <a:prstGeom prst="rect">
            <a:avLst/>
          </a:prstGeom>
          <a:noFill/>
          <a:effectLst>
            <a:outerShdw blurRad="50800" dist="38100" dir="2700000" algn="tl" rotWithShape="0">
              <a:prstClr val="black">
                <a:alpha val="40000"/>
              </a:prstClr>
            </a:outerShdw>
          </a:effectLst>
        </p:spPr>
        <p:txBody>
          <a:bodyPr wrap="square" rtlCol="0">
            <a:spAutoFit/>
          </a:bodyPr>
          <a:lstStyle/>
          <a:p>
            <a:r>
              <a:rPr lang="en-US" sz="3200" b="1" dirty="0" smtClean="0">
                <a:solidFill>
                  <a:srgbClr val="FF0000"/>
                </a:solidFill>
              </a:rPr>
              <a:t>Exhibit A</a:t>
            </a:r>
            <a:endParaRPr lang="en-US" sz="3200" b="1" dirty="0">
              <a:solidFill>
                <a:srgbClr val="FF0000"/>
              </a:solidFill>
            </a:endParaRPr>
          </a:p>
        </p:txBody>
      </p:sp>
    </p:spTree>
    <p:extLst>
      <p:ext uri="{BB962C8B-B14F-4D97-AF65-F5344CB8AC3E}">
        <p14:creationId xmlns:p14="http://schemas.microsoft.com/office/powerpoint/2010/main" val="28631306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33A9B1A-9D89-4F41-958C-ED3BB792345A}" type="slidenum">
              <a:rPr lang="en-US" smtClean="0"/>
              <a:t>8</a:t>
            </a:fld>
            <a:endParaRPr lang="en-US"/>
          </a:p>
        </p:txBody>
      </p:sp>
      <p:grpSp>
        <p:nvGrpSpPr>
          <p:cNvPr id="23" name="Group 22"/>
          <p:cNvGrpSpPr/>
          <p:nvPr/>
        </p:nvGrpSpPr>
        <p:grpSpPr>
          <a:xfrm>
            <a:off x="2259596" y="191746"/>
            <a:ext cx="4572000" cy="2468880"/>
            <a:chOff x="2256344" y="191746"/>
            <a:chExt cx="4572000" cy="2468880"/>
          </a:xfrm>
        </p:grpSpPr>
        <p:sp>
          <p:nvSpPr>
            <p:cNvPr id="8" name="Oval 7"/>
            <p:cNvSpPr/>
            <p:nvPr/>
          </p:nvSpPr>
          <p:spPr>
            <a:xfrm>
              <a:off x="2256344" y="191746"/>
              <a:ext cx="4572000" cy="246888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grpSp>
          <p:nvGrpSpPr>
            <p:cNvPr id="19" name="Group 18"/>
            <p:cNvGrpSpPr/>
            <p:nvPr/>
          </p:nvGrpSpPr>
          <p:grpSpPr>
            <a:xfrm>
              <a:off x="3292275" y="517896"/>
              <a:ext cx="2488557" cy="1816580"/>
              <a:chOff x="3292275" y="425090"/>
              <a:chExt cx="2488557" cy="1816580"/>
            </a:xfrm>
          </p:grpSpPr>
          <p:sp>
            <p:nvSpPr>
              <p:cNvPr id="9" name="Rectangle 8"/>
              <p:cNvSpPr/>
              <p:nvPr/>
            </p:nvSpPr>
            <p:spPr>
              <a:xfrm>
                <a:off x="3384872" y="425090"/>
                <a:ext cx="2303362" cy="439837"/>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Big Questions</a:t>
                </a:r>
                <a:endParaRPr lang="en-US" sz="2800" dirty="0"/>
              </a:p>
            </p:txBody>
          </p:sp>
          <p:sp>
            <p:nvSpPr>
              <p:cNvPr id="10" name="Rectangle 9"/>
              <p:cNvSpPr/>
              <p:nvPr/>
            </p:nvSpPr>
            <p:spPr>
              <a:xfrm>
                <a:off x="3506406" y="970877"/>
                <a:ext cx="2060295" cy="405114"/>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rPr>
                  <a:t>Broad Topic</a:t>
                </a:r>
                <a:endParaRPr lang="en-US" sz="2800" dirty="0">
                  <a:solidFill>
                    <a:schemeClr val="tx1"/>
                  </a:solidFill>
                </a:endParaRPr>
              </a:p>
            </p:txBody>
          </p:sp>
          <p:sp>
            <p:nvSpPr>
              <p:cNvPr id="11" name="Rectangle 10"/>
              <p:cNvSpPr/>
              <p:nvPr/>
            </p:nvSpPr>
            <p:spPr>
              <a:xfrm>
                <a:off x="3292275" y="1481942"/>
                <a:ext cx="2488557" cy="759728"/>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5000"/>
                  </a:lnSpc>
                </a:pPr>
                <a:r>
                  <a:rPr lang="en-US" sz="2800" dirty="0" smtClean="0"/>
                  <a:t>Societal Consequences</a:t>
                </a:r>
                <a:endParaRPr lang="en-US" sz="2800" dirty="0"/>
              </a:p>
            </p:txBody>
          </p:sp>
        </p:grpSp>
      </p:grpSp>
      <p:grpSp>
        <p:nvGrpSpPr>
          <p:cNvPr id="22" name="Group 21"/>
          <p:cNvGrpSpPr/>
          <p:nvPr/>
        </p:nvGrpSpPr>
        <p:grpSpPr>
          <a:xfrm>
            <a:off x="2259596" y="4116467"/>
            <a:ext cx="4572000" cy="2468880"/>
            <a:chOff x="2256344" y="4012292"/>
            <a:chExt cx="4572000" cy="2468880"/>
          </a:xfrm>
        </p:grpSpPr>
        <p:sp>
          <p:nvSpPr>
            <p:cNvPr id="20" name="Oval 19"/>
            <p:cNvSpPr/>
            <p:nvPr/>
          </p:nvSpPr>
          <p:spPr>
            <a:xfrm>
              <a:off x="2256344" y="4012292"/>
              <a:ext cx="4572000" cy="246888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grpSp>
          <p:nvGrpSpPr>
            <p:cNvPr id="21" name="Group 20"/>
            <p:cNvGrpSpPr/>
            <p:nvPr/>
          </p:nvGrpSpPr>
          <p:grpSpPr>
            <a:xfrm>
              <a:off x="2876671" y="4372207"/>
              <a:ext cx="3390659" cy="1887461"/>
              <a:chOff x="2832903" y="4468350"/>
              <a:chExt cx="3390659" cy="1887461"/>
            </a:xfrm>
          </p:grpSpPr>
          <p:sp>
            <p:nvSpPr>
              <p:cNvPr id="13" name="Rectangle 12"/>
              <p:cNvSpPr/>
              <p:nvPr/>
            </p:nvSpPr>
            <p:spPr>
              <a:xfrm>
                <a:off x="2832903" y="5022656"/>
                <a:ext cx="3390659" cy="429768"/>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5000"/>
                  </a:lnSpc>
                </a:pPr>
                <a:r>
                  <a:rPr lang="en-US" sz="2800" dirty="0" smtClean="0"/>
                  <a:t>Personal Experiences</a:t>
                </a:r>
                <a:endParaRPr lang="en-US" sz="2800" dirty="0"/>
              </a:p>
            </p:txBody>
          </p:sp>
          <p:sp>
            <p:nvSpPr>
              <p:cNvPr id="14" name="Rectangle 13"/>
              <p:cNvSpPr/>
              <p:nvPr/>
            </p:nvSpPr>
            <p:spPr>
              <a:xfrm>
                <a:off x="2987171" y="4468350"/>
                <a:ext cx="3082122" cy="461146"/>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5000"/>
                  </a:lnSpc>
                </a:pPr>
                <a:r>
                  <a:rPr lang="en-US" sz="2800" dirty="0" smtClean="0">
                    <a:solidFill>
                      <a:schemeClr val="tx1"/>
                    </a:solidFill>
                  </a:rPr>
                  <a:t>Learn </a:t>
                </a:r>
                <a:r>
                  <a:rPr lang="en-US" sz="2800" dirty="0">
                    <a:solidFill>
                      <a:schemeClr val="tx1"/>
                    </a:solidFill>
                  </a:rPr>
                  <a:t>H</a:t>
                </a:r>
                <a:r>
                  <a:rPr lang="en-US" sz="2800" dirty="0" smtClean="0">
                    <a:solidFill>
                      <a:schemeClr val="tx1"/>
                    </a:solidFill>
                  </a:rPr>
                  <a:t>ow to Learn</a:t>
                </a:r>
                <a:endParaRPr lang="en-US" sz="2800" dirty="0">
                  <a:solidFill>
                    <a:schemeClr val="tx1"/>
                  </a:solidFill>
                </a:endParaRPr>
              </a:p>
            </p:txBody>
          </p:sp>
          <p:sp>
            <p:nvSpPr>
              <p:cNvPr id="15" name="Rectangle 14"/>
              <p:cNvSpPr/>
              <p:nvPr/>
            </p:nvSpPr>
            <p:spPr>
              <a:xfrm>
                <a:off x="3317049" y="5545584"/>
                <a:ext cx="2422366" cy="810227"/>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5000"/>
                  </a:lnSpc>
                </a:pPr>
                <a:r>
                  <a:rPr lang="en-US" sz="2800" dirty="0" smtClean="0">
                    <a:solidFill>
                      <a:schemeClr val="tx1"/>
                    </a:solidFill>
                  </a:rPr>
                  <a:t>Cognitive and Ethical Growth</a:t>
                </a:r>
                <a:endParaRPr lang="en-US" sz="2800" dirty="0">
                  <a:solidFill>
                    <a:schemeClr val="tx1"/>
                  </a:solidFill>
                </a:endParaRPr>
              </a:p>
            </p:txBody>
          </p:sp>
        </p:grpSp>
      </p:grpSp>
      <p:grpSp>
        <p:nvGrpSpPr>
          <p:cNvPr id="24" name="Group 23"/>
          <p:cNvGrpSpPr/>
          <p:nvPr/>
        </p:nvGrpSpPr>
        <p:grpSpPr>
          <a:xfrm>
            <a:off x="639502" y="2664531"/>
            <a:ext cx="7812188" cy="1448170"/>
            <a:chOff x="639502" y="2664531"/>
            <a:chExt cx="7812188" cy="1448170"/>
          </a:xfrm>
        </p:grpSpPr>
        <p:sp>
          <p:nvSpPr>
            <p:cNvPr id="5" name="Rounded Rectangle 4"/>
            <p:cNvSpPr/>
            <p:nvPr/>
          </p:nvSpPr>
          <p:spPr>
            <a:xfrm>
              <a:off x="639502" y="2937203"/>
              <a:ext cx="2002420" cy="902825"/>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Discipline A</a:t>
              </a:r>
              <a:endParaRPr lang="en-US" sz="2800" dirty="0"/>
            </a:p>
          </p:txBody>
        </p:sp>
        <p:sp>
          <p:nvSpPr>
            <p:cNvPr id="7" name="Rounded Rectangle 6"/>
            <p:cNvSpPr/>
            <p:nvPr/>
          </p:nvSpPr>
          <p:spPr>
            <a:xfrm>
              <a:off x="6437695" y="2929322"/>
              <a:ext cx="2013995" cy="902825"/>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t>Discipline B</a:t>
              </a:r>
              <a:endParaRPr lang="en-US" sz="2800" dirty="0"/>
            </a:p>
          </p:txBody>
        </p:sp>
        <p:sp>
          <p:nvSpPr>
            <p:cNvPr id="18" name="Quad Arrow 17"/>
            <p:cNvSpPr/>
            <p:nvPr/>
          </p:nvSpPr>
          <p:spPr>
            <a:xfrm>
              <a:off x="2656033" y="2664531"/>
              <a:ext cx="3772623" cy="1448170"/>
            </a:xfrm>
            <a:prstGeom prst="quadArrow">
              <a:avLst>
                <a:gd name="adj1" fmla="val 22500"/>
                <a:gd name="adj2" fmla="val 22500"/>
                <a:gd name="adj3" fmla="val 15307"/>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PROCESSES</a:t>
              </a:r>
            </a:p>
          </p:txBody>
        </p:sp>
      </p:grpSp>
    </p:spTree>
    <p:extLst>
      <p:ext uri="{BB962C8B-B14F-4D97-AF65-F5344CB8AC3E}">
        <p14:creationId xmlns:p14="http://schemas.microsoft.com/office/powerpoint/2010/main" val="4572148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035411"/>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fontScale="90000"/>
          </a:bodyPr>
          <a:lstStyle/>
          <a:p>
            <a:pPr algn="ctr"/>
            <a:r>
              <a:rPr lang="en-US" dirty="0" smtClean="0"/>
              <a:t/>
            </a:r>
            <a:br>
              <a:rPr lang="en-US" dirty="0" smtClean="0"/>
            </a:br>
            <a:r>
              <a:rPr lang="en-US" sz="5300" b="1" dirty="0" smtClean="0"/>
              <a:t>Focus on Process</a:t>
            </a:r>
            <a:r>
              <a:rPr lang="en-US" dirty="0"/>
              <a:t/>
            </a:r>
            <a:br>
              <a:rPr lang="en-US" dirty="0"/>
            </a:br>
            <a:endParaRPr lang="en-US" i="1" dirty="0">
              <a:solidFill>
                <a:srgbClr val="FF0000"/>
              </a:solidFill>
            </a:endParaRPr>
          </a:p>
        </p:txBody>
      </p:sp>
      <p:sp>
        <p:nvSpPr>
          <p:cNvPr id="3" name="Content Placeholder 2"/>
          <p:cNvSpPr>
            <a:spLocks noGrp="1"/>
          </p:cNvSpPr>
          <p:nvPr>
            <p:ph idx="1"/>
          </p:nvPr>
        </p:nvSpPr>
        <p:spPr>
          <a:xfrm>
            <a:off x="675129" y="1400538"/>
            <a:ext cx="7793741" cy="5320938"/>
          </a:xfrm>
          <a:solidFill>
            <a:schemeClr val="bg1"/>
          </a:solidFill>
        </p:spPr>
        <p:txBody>
          <a:bodyPr>
            <a:normAutofit/>
          </a:bodyPr>
          <a:lstStyle/>
          <a:p>
            <a:pPr marL="0" indent="0">
              <a:buNone/>
            </a:pPr>
            <a:r>
              <a:rPr lang="en-US" dirty="0" smtClean="0"/>
              <a:t>From the Faculty Senate guidelines on Integrative courses:</a:t>
            </a:r>
          </a:p>
          <a:p>
            <a:pPr marL="457200" lvl="1" indent="0">
              <a:buNone/>
            </a:pPr>
            <a:r>
              <a:rPr lang="en-US" sz="2800" i="1" dirty="0">
                <a:solidFill>
                  <a:schemeClr val="accent5">
                    <a:lumMod val="75000"/>
                  </a:schemeClr>
                </a:solidFill>
              </a:rPr>
              <a:t>I.S. courses “aim to advance the student’s </a:t>
            </a:r>
            <a:r>
              <a:rPr lang="en-US" sz="2800" b="1" i="1" dirty="0">
                <a:solidFill>
                  <a:schemeClr val="accent5">
                    <a:lumMod val="75000"/>
                  </a:schemeClr>
                </a:solidFill>
              </a:rPr>
              <a:t>ability to comprehend things from multiple perspectives</a:t>
            </a:r>
            <a:r>
              <a:rPr lang="en-US" sz="2800" i="1" dirty="0">
                <a:solidFill>
                  <a:schemeClr val="accent5">
                    <a:lumMod val="75000"/>
                  </a:schemeClr>
                </a:solidFill>
              </a:rPr>
              <a:t>, to </a:t>
            </a:r>
            <a:r>
              <a:rPr lang="en-US" sz="2800" b="1" i="1" dirty="0">
                <a:solidFill>
                  <a:schemeClr val="accent5">
                    <a:lumMod val="75000"/>
                  </a:schemeClr>
                </a:solidFill>
              </a:rPr>
              <a:t>see connections</a:t>
            </a:r>
            <a:r>
              <a:rPr lang="en-US" sz="2800" i="1" dirty="0">
                <a:solidFill>
                  <a:schemeClr val="accent5">
                    <a:lumMod val="75000"/>
                  </a:schemeClr>
                </a:solidFill>
              </a:rPr>
              <a:t>, and to </a:t>
            </a:r>
            <a:r>
              <a:rPr lang="en-US" sz="2800" b="1" i="1" dirty="0">
                <a:solidFill>
                  <a:schemeClr val="accent5">
                    <a:lumMod val="75000"/>
                  </a:schemeClr>
                </a:solidFill>
              </a:rPr>
              <a:t>grasp the concept </a:t>
            </a:r>
            <a:r>
              <a:rPr lang="en-US" sz="2800" i="1" dirty="0">
                <a:solidFill>
                  <a:schemeClr val="accent5">
                    <a:lumMod val="75000"/>
                  </a:schemeClr>
                </a:solidFill>
              </a:rPr>
              <a:t>that one must employ different modes of thinking, different epistemologies to understand more adequately the nature of things…”</a:t>
            </a:r>
          </a:p>
          <a:p>
            <a:pPr marL="0" indent="0">
              <a:buNone/>
            </a:pPr>
            <a:endParaRPr lang="en-US" sz="800" dirty="0" smtClean="0"/>
          </a:p>
          <a:p>
            <a:pPr marL="0" indent="0">
              <a:buNone/>
            </a:pPr>
            <a:r>
              <a:rPr lang="en-US" dirty="0" smtClean="0"/>
              <a:t>Focus on the </a:t>
            </a:r>
            <a:r>
              <a:rPr lang="en-US" i="1" dirty="0" smtClean="0"/>
              <a:t>process</a:t>
            </a:r>
            <a:r>
              <a:rPr lang="en-US" dirty="0" smtClean="0"/>
              <a:t> of learning and their development as sophisticated and responsible thinkers and actors.</a:t>
            </a:r>
          </a:p>
        </p:txBody>
      </p:sp>
      <p:sp>
        <p:nvSpPr>
          <p:cNvPr id="4" name="Slide Number Placeholder 3"/>
          <p:cNvSpPr>
            <a:spLocks noGrp="1"/>
          </p:cNvSpPr>
          <p:nvPr>
            <p:ph type="sldNum" sz="quarter" idx="12"/>
          </p:nvPr>
        </p:nvSpPr>
        <p:spPr/>
        <p:txBody>
          <a:bodyPr/>
          <a:lstStyle/>
          <a:p>
            <a:fld id="{533A9B1A-9D89-4F41-958C-ED3BB792345A}" type="slidenum">
              <a:rPr lang="en-US" smtClean="0"/>
              <a:t>9</a:t>
            </a:fld>
            <a:endParaRPr lang="en-US"/>
          </a:p>
        </p:txBody>
      </p:sp>
    </p:spTree>
    <p:extLst>
      <p:ext uri="{BB962C8B-B14F-4D97-AF65-F5344CB8AC3E}">
        <p14:creationId xmlns:p14="http://schemas.microsoft.com/office/powerpoint/2010/main" val="36701567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3555</TotalTime>
  <Words>2680</Words>
  <Application>Microsoft Office PowerPoint</Application>
  <PresentationFormat>On-screen Show (4:3)</PresentationFormat>
  <Paragraphs>324</Paragraphs>
  <Slides>28</Slides>
  <Notes>21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Arial Black</vt:lpstr>
      <vt:lpstr>Calibri</vt:lpstr>
      <vt:lpstr>Calibri Light</vt:lpstr>
      <vt:lpstr>Wingdings</vt:lpstr>
      <vt:lpstr>Office Theme</vt:lpstr>
      <vt:lpstr>Effective Teaching in Integrative Studies Courses</vt:lpstr>
      <vt:lpstr>Workshop Objectives</vt:lpstr>
      <vt:lpstr>The General Education Curriculum</vt:lpstr>
      <vt:lpstr>What are your experiences with Integrative Studies?</vt:lpstr>
      <vt:lpstr>YOUR TURN</vt:lpstr>
      <vt:lpstr>Integrative Learning</vt:lpstr>
      <vt:lpstr>PowerPoint Presentation</vt:lpstr>
      <vt:lpstr>PowerPoint Presentation</vt:lpstr>
      <vt:lpstr> Focus on Process </vt:lpstr>
      <vt:lpstr>An Analogy</vt:lpstr>
      <vt:lpstr>Important Cognitive Procedures</vt:lpstr>
      <vt:lpstr>Thinking Across Disciplines Exhibit C</vt:lpstr>
      <vt:lpstr>PowerPoint Presentation</vt:lpstr>
      <vt:lpstr>EXAMPLE: Creating an interdisciplinary  research question (see Worksheet: Interdisc. Res. Qu’s)</vt:lpstr>
      <vt:lpstr>YOUR TURN Create an interdisciplinary  research question</vt:lpstr>
      <vt:lpstr>DEBRIEFING</vt:lpstr>
      <vt:lpstr>Building the Course</vt:lpstr>
      <vt:lpstr>Special Student Challenges Overview (EXHIBIT D)</vt:lpstr>
      <vt:lpstr> Metacognition </vt:lpstr>
      <vt:lpstr>PowerPoint Presentation</vt:lpstr>
      <vt:lpstr>YOUR TURN Design or Redesign an Activity or Assignment</vt:lpstr>
      <vt:lpstr>Interdisciplinary Habits of Mind (see EXHIBIT B)</vt:lpstr>
      <vt:lpstr>The Integrative Learning Rubric (see EXHIBIT E)</vt:lpstr>
      <vt:lpstr>YOUR TURN How would you adapt the Rubric to your students?</vt:lpstr>
      <vt:lpstr>Lessons Learned for Developing an  Interdisciplinary Course</vt:lpstr>
      <vt:lpstr>Lessons Learned for Developing an Interdisciplinary Course… (continued)</vt:lpstr>
      <vt:lpstr>Conclusions</vt:lpstr>
      <vt:lpstr>References</vt:lpstr>
    </vt:vector>
  </TitlesOfParts>
  <Company>Penn State - SITE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Effective Teaching in Integrative Studies Courses</dc:title>
  <dc:creator>Edmund J. Hanson</dc:creator>
  <cp:lastModifiedBy>Michael Murphy</cp:lastModifiedBy>
  <cp:revision>162</cp:revision>
  <cp:lastPrinted>2017-10-18T16:45:37Z</cp:lastPrinted>
  <dcterms:created xsi:type="dcterms:W3CDTF">2017-10-03T14:01:13Z</dcterms:created>
  <dcterms:modified xsi:type="dcterms:W3CDTF">2017-10-23T20:28:31Z</dcterms:modified>
</cp:coreProperties>
</file>