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0" autoAdjust="0"/>
    <p:restoredTop sz="79256" autoAdjust="0"/>
  </p:normalViewPr>
  <p:slideViewPr>
    <p:cSldViewPr snapToGrid="0">
      <p:cViewPr varScale="1">
        <p:scale>
          <a:sx n="72" d="100"/>
          <a:sy n="72" d="100"/>
        </p:scale>
        <p:origin x="596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6265-556F-4CE0-B767-3FFC73AFD97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01F71-F560-4C17-9E73-A2F86F06B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7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1000" b="1" dirty="0"/>
              <a:t>Wait outside the classroom</a:t>
            </a:r>
            <a:r>
              <a:rPr lang="en-US" sz="1000" b="0" dirty="0"/>
              <a:t> because students will feel pressure if you are in the room.</a:t>
            </a:r>
          </a:p>
          <a:p>
            <a:pPr>
              <a:spcAft>
                <a:spcPts val="1200"/>
              </a:spcAft>
            </a:pPr>
            <a:endParaRPr lang="en-US" sz="1000" dirty="0"/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“Mid-semester feedback is important to me because it helps me understand your experience/learning and make mid-course changes that can benefit you.”  </a:t>
            </a:r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 want to hear from you whether your feedback is positive, neutral, or negative.” </a:t>
            </a:r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responses are aggregated and anonymous. (see next slide to show how student responses are aggregated)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B01F71-F560-4C17-9E73-A2F86F06BC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86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Above is a screenshot of a real SEEQ Report, with the student feedback blocked out. Students may be relieved to see a report because it shows that their responses are aggregated and thus anonymous. Each row in the written feedback table represents a different student. Students do not necessarily respond to all questions. As a result, for example, the 3rd response in the open text questions are not necessarily from the same student.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B01F71-F560-4C17-9E73-A2F86F06BC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5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CC95D-465D-49B0-BFF9-4BDD43C9A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8156F5-4A80-4FEA-BEE3-B0D633B4F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BF6CD-EE93-49F6-8C94-CD79D16D1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EFCE7-E1F7-4CC4-B0F2-C933FCB4B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55925-39BF-4BA0-A901-4F7F930CA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AAF57-15BA-4A3E-81A1-23B8E0E44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EA31E3-05FE-4A79-929A-FD56CC547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0F6F7-39F3-4A5C-A7B4-292F7E668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8C79F-AB70-4C03-9EC3-7B7E98C76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A9E52-FC32-4CB6-AB88-A10D103AC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8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5186A6-9D48-4E43-9AAC-A6550FF9EC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8BA77-83C4-4D0E-AB71-C972BA942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31062-A87D-43ED-B022-C7C1689FF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9558C-8871-475F-BD9E-40F87DCD9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68900-B4F5-48FC-A77A-884E5BCA0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5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8E1E8-D4D3-47BD-8481-B7207A577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10D8-3C4D-4B4C-869A-FBD81E25F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E11DD-7DEE-4083-9BEE-2645DEBFE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13AEF-4AAE-47BC-9289-C8FD5998B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6883E-F614-4A32-9084-5331E034F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75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BAF2B-590E-44C4-922B-966597EC5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C7777-A536-4491-A52D-EB1A0B60E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09F68-6BA8-47FD-AEEB-FF5CC8131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E3AA6-9D16-4EC1-99D1-E25675779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01675-3350-4667-A893-6CA8FC1A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4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D5FD3-389F-43BB-BFB3-F62D563A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C78C0-1954-4D29-B5F5-17607291F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860973-9AE6-4D53-A0F8-68435EE7E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72B88-D85F-49CF-B250-991529702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9C148-0CA6-4176-AEDB-E30648ABF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DB9E6-EA0A-4A85-B1CC-51A0D24D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0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D1A1E-7A8C-44EE-84F5-009E64F66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F8C18-815C-4F35-92F0-6DDCEE0DA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091D1-6A17-4187-A1C2-5F7BCE0ED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FD3CEC-7AA9-43D4-9BC0-3770C57F5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3B0FD9-4137-4780-B9F8-EEDD65D2BF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AFFE1B-4FDF-4C01-974E-3AE92D34B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BC896D-C605-4F97-87FE-89892C04D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8A0BEF-C3B8-4010-94C3-F799A4AA7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3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3D0A0-189B-4FAF-91AF-5DCB11228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3C7BBE-E9F8-4D7A-A12F-0726726C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15B325-9235-4A41-9B28-CC73A1066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8C18AE-C06F-45B7-AAEF-648E4F0EC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3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BCB9BA-B09C-4EC2-84D2-875C3406C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DF93B9-BB0C-4324-969C-2B162EBD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206EC9-9D9A-4773-A1C9-A3958F100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BDD1D-8EE7-40AA-83A0-9511AA31B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A18FD-C2A0-40F5-8F0B-94F6AE221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AAB96-913F-44CC-BEC3-D8517F9C1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CD9D4-44EE-402D-9A83-58BCC5022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0E021-D84E-4DC2-A255-67CBE3084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0CB1A-6319-4A68-A238-C3DE6B7F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6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43CF7-9627-459B-A350-6EE54C54A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A8DCAF-CB77-4A71-AC49-79F36F8B63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80BDD8-D4D6-4E9B-ADD1-EE9C65715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37FFC-8A7C-4F2F-A7F8-78E32434C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2E711-A55B-4A74-89C0-1BB33C839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6BC39-7CBD-4AD3-A9DE-8769979B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1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E91EA5-1250-4E9B-BABA-68ED98385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61775-E309-45AA-B837-4A760E5A4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6E280-7A0C-4F19-87DA-5479C90DFD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8C548-D8CD-4C68-898F-C4DF49DA774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923F1-F48F-4B24-8DF8-E9204B3F02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54824-C9FC-4BB2-ADA7-17DBF7235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9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seeq-student-client.k8s.psu.edu/Questionnaires">
            <a:extLst>
              <a:ext uri="{FF2B5EF4-FFF2-40B4-BE49-F238E27FC236}">
                <a16:creationId xmlns:a16="http://schemas.microsoft.com/office/drawing/2014/main" id="{D053F09F-76A8-4E9E-AEF9-BD112DEFB5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21" y="1609276"/>
            <a:ext cx="3096554" cy="30965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8C95E0-020F-4529-B343-7E678536995C}"/>
              </a:ext>
            </a:extLst>
          </p:cNvPr>
          <p:cNvSpPr txBox="1"/>
          <p:nvPr/>
        </p:nvSpPr>
        <p:spPr>
          <a:xfrm>
            <a:off x="4410456" y="517058"/>
            <a:ext cx="704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Aptos Display" panose="020B0004020202020204" pitchFamily="34" charset="0"/>
              </a:rPr>
              <a:t>Midsemester Feedback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E232F0-1F70-427D-A1AF-C8B31BF8FE07}"/>
              </a:ext>
            </a:extLst>
          </p:cNvPr>
          <p:cNvSpPr txBox="1"/>
          <p:nvPr/>
        </p:nvSpPr>
        <p:spPr>
          <a:xfrm>
            <a:off x="1125949" y="4817355"/>
            <a:ext cx="9940103" cy="17579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000" dirty="0">
                <a:latin typeface="Aptos" panose="020B0004020202020204" pitchFamily="34" charset="0"/>
              </a:rPr>
              <a:t>MSEEQs are anonymous and results go only to the instructor. They are open during weeks 6 &amp; 7 of the semester (including weekends).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0A0D69-511E-4102-9B3E-DCB487D554FA}"/>
              </a:ext>
            </a:extLst>
          </p:cNvPr>
          <p:cNvSpPr txBox="1"/>
          <p:nvPr/>
        </p:nvSpPr>
        <p:spPr>
          <a:xfrm>
            <a:off x="4220888" y="2144846"/>
            <a:ext cx="7376379" cy="203132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200" dirty="0">
                <a:latin typeface="Aptos" panose="020B0004020202020204" pitchFamily="34" charset="0"/>
              </a:rPr>
              <a:t>Please take the first 10 minutes of class to complete the MSEEQs for this course.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71D59D-F352-4684-831E-D216235F97BC}"/>
              </a:ext>
            </a:extLst>
          </p:cNvPr>
          <p:cNvSpPr txBox="1"/>
          <p:nvPr/>
        </p:nvSpPr>
        <p:spPr>
          <a:xfrm>
            <a:off x="808277" y="517058"/>
            <a:ext cx="29273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ptos Display" panose="020B0004020202020204" pitchFamily="34" charset="0"/>
              </a:rPr>
              <a:t>MSEEQs</a:t>
            </a:r>
          </a:p>
        </p:txBody>
      </p:sp>
    </p:spTree>
    <p:extLst>
      <p:ext uri="{BB962C8B-B14F-4D97-AF65-F5344CB8AC3E}">
        <p14:creationId xmlns:p14="http://schemas.microsoft.com/office/powerpoint/2010/main" val="3162584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C20B091-0C6E-4C0B-888B-FEBD14403B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627" y="0"/>
            <a:ext cx="8490082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6454D7E-B784-4F31-996D-C5409F365231}"/>
              </a:ext>
            </a:extLst>
          </p:cNvPr>
          <p:cNvSpPr txBox="1"/>
          <p:nvPr/>
        </p:nvSpPr>
        <p:spPr>
          <a:xfrm>
            <a:off x="301083" y="1089898"/>
            <a:ext cx="2419815" cy="437042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This is a screenshot of the report seen by the Instructor.</a:t>
            </a:r>
          </a:p>
          <a:p>
            <a:endParaRPr lang="en-US" sz="2000" dirty="0"/>
          </a:p>
          <a:p>
            <a:r>
              <a:rPr lang="en-US" sz="2000" u="sng" dirty="0"/>
              <a:t>Anonymous</a:t>
            </a:r>
            <a:r>
              <a:rPr lang="en-US" sz="2000" dirty="0"/>
              <a:t> student responses for each question are grouped together. </a:t>
            </a:r>
          </a:p>
          <a:p>
            <a:endParaRPr lang="en-US" dirty="0"/>
          </a:p>
          <a:p>
            <a:r>
              <a:rPr lang="en-US" sz="2000" dirty="0"/>
              <a:t>Some students skip a question. So the 2</a:t>
            </a:r>
            <a:r>
              <a:rPr lang="en-US" sz="2000" baseline="30000" dirty="0"/>
              <a:t>nd</a:t>
            </a:r>
            <a:r>
              <a:rPr lang="en-US" sz="2000" dirty="0"/>
              <a:t> responses in A1 &amp; A4 might be from different students. </a:t>
            </a:r>
          </a:p>
        </p:txBody>
      </p:sp>
    </p:spTree>
    <p:extLst>
      <p:ext uri="{BB962C8B-B14F-4D97-AF65-F5344CB8AC3E}">
        <p14:creationId xmlns:p14="http://schemas.microsoft.com/office/powerpoint/2010/main" val="2140991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a24ff3-4092-4929-956b-1ea5a10c163b" xsi:nil="true"/>
    <lcf76f155ced4ddcb4097134ff3c332f xmlns="c7e7bde0-13fb-49de-9a8d-235fb4693d3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207C7A64B554409BD9E61DE653BA81" ma:contentTypeVersion="11" ma:contentTypeDescription="Create a new document." ma:contentTypeScope="" ma:versionID="51d0e1bb07d917dbd416a0267da0f10c">
  <xsd:schema xmlns:xsd="http://www.w3.org/2001/XMLSchema" xmlns:xs="http://www.w3.org/2001/XMLSchema" xmlns:p="http://schemas.microsoft.com/office/2006/metadata/properties" xmlns:ns2="c7e7bde0-13fb-49de-9a8d-235fb4693d31" xmlns:ns3="29a24ff3-4092-4929-956b-1ea5a10c163b" targetNamespace="http://schemas.microsoft.com/office/2006/metadata/properties" ma:root="true" ma:fieldsID="f262fd387ed206d4f38f1415edad9085" ns2:_="" ns3:_="">
    <xsd:import namespace="c7e7bde0-13fb-49de-9a8d-235fb4693d31"/>
    <xsd:import namespace="29a24ff3-4092-4929-956b-1ea5a10c16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e7bde0-13fb-49de-9a8d-235fb4693d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8b28469-8996-4088-bd89-44d87d638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a24ff3-4092-4929-956b-1ea5a10c163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3ea2cae-4cb9-4b8e-bdfd-c7be82f1c24a}" ma:internalName="TaxCatchAll" ma:showField="CatchAllData" ma:web="29a24ff3-4092-4929-956b-1ea5a10c16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A38308-BB9C-4EE4-A01C-7880CBFE0DA4}">
  <ds:schemaRefs>
    <ds:schemaRef ds:uri="c7e7bde0-13fb-49de-9a8d-235fb4693d31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29a24ff3-4092-4929-956b-1ea5a10c163b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199F212-1B44-47E5-BE2E-37F3F6EF5D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e7bde0-13fb-49de-9a8d-235fb4693d31"/>
    <ds:schemaRef ds:uri="29a24ff3-4092-4929-956b-1ea5a10c16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C5DF070-8824-4C5E-BA1E-63DDD5C27C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248</Words>
  <Application>Microsoft Office PowerPoint</Application>
  <PresentationFormat>Widescreen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Linse, Angela</dc:creator>
  <cp:lastModifiedBy>Linse, Angela</cp:lastModifiedBy>
  <cp:revision>51</cp:revision>
  <dcterms:created xsi:type="dcterms:W3CDTF">2025-02-12T22:11:02Z</dcterms:created>
  <dcterms:modified xsi:type="dcterms:W3CDTF">2026-02-16T20:44:24Z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0x010100DA207C7A64B554409BD9E61DE653BA81</vt:lpwstr>
  </property>
  <property fmtid="{D5CDD505-2E9C-101B-9397-08002B2CF9AE}" pid="3" name="Order">
    <vt:r8>3139300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