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7" r:id="rId2"/>
    <p:sldId id="371" r:id="rId3"/>
    <p:sldId id="334" r:id="rId4"/>
    <p:sldId id="349" r:id="rId5"/>
    <p:sldId id="350" r:id="rId6"/>
    <p:sldId id="351" r:id="rId7"/>
    <p:sldId id="373" r:id="rId8"/>
    <p:sldId id="363" r:id="rId9"/>
    <p:sldId id="375" r:id="rId10"/>
    <p:sldId id="369" r:id="rId11"/>
    <p:sldId id="370" r:id="rId12"/>
    <p:sldId id="366" r:id="rId13"/>
    <p:sldId id="374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zanne Weinstein" initials="SW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CB5F"/>
    <a:srgbClr val="FF00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9" autoAdjust="0"/>
    <p:restoredTop sz="76259" autoAdjust="0"/>
  </p:normalViewPr>
  <p:slideViewPr>
    <p:cSldViewPr snapToGrid="0">
      <p:cViewPr>
        <p:scale>
          <a:sx n="58" d="100"/>
          <a:sy n="58" d="100"/>
        </p:scale>
        <p:origin x="-1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1" d="100"/>
        <a:sy n="3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9AB492E-E8D5-4DAA-A30F-2B47AE009D45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1B6ACEC-EDED-46E9-AD12-E64037B25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86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E68017B-0ECD-4AD1-B815-A327576D878E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6D4D27-94F7-4D4B-853C-C97BDA3B6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98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D833-4DF0-4212-A0D3-8AC1A640517C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241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B2D68-D9B9-4C56-8A12-D3B79EC1718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51746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B2D68-D9B9-4C56-8A12-D3B79EC1718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39699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5B192-85B5-487D-82C0-9753C704252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378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5B192-85B5-487D-82C0-9753C704252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37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D4D27-94F7-4D4B-853C-C97BDA3B6E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44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D833-4DF0-4212-A0D3-8AC1A640517C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895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D833-4DF0-4212-A0D3-8AC1A640517C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324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D833-4DF0-4212-A0D3-8AC1A640517C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212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D833-4DF0-4212-A0D3-8AC1A640517C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780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D4D27-94F7-4D4B-853C-C97BDA3B6E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472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B2D68-D9B9-4C56-8A12-D3B79EC1718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73797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B2D68-D9B9-4C56-8A12-D3B79EC17183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19984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17C3-6041-4EDD-9F1E-D52680EE939A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 userDrawn="1"/>
        </p:nvGrpSpPr>
        <p:grpSpPr>
          <a:xfrm>
            <a:off x="144761" y="5850247"/>
            <a:ext cx="4710141" cy="719390"/>
            <a:chOff x="144761" y="5910010"/>
            <a:chExt cx="4710141" cy="719390"/>
          </a:xfrm>
        </p:grpSpPr>
        <p:grpSp>
          <p:nvGrpSpPr>
            <p:cNvPr id="18" name="Group 17"/>
            <p:cNvGrpSpPr/>
            <p:nvPr userDrawn="1"/>
          </p:nvGrpSpPr>
          <p:grpSpPr>
            <a:xfrm>
              <a:off x="144761" y="5910010"/>
              <a:ext cx="4710141" cy="719390"/>
              <a:chOff x="144761" y="5910010"/>
              <a:chExt cx="4710141" cy="719390"/>
            </a:xfrm>
          </p:grpSpPr>
          <p:pic>
            <p:nvPicPr>
              <p:cNvPr id="20" name="Picture 19"/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4761" y="5910010"/>
                <a:ext cx="2188654" cy="719390"/>
              </a:xfrm>
              <a:prstGeom prst="rect">
                <a:avLst/>
              </a:prstGeom>
            </p:spPr>
          </p:pic>
          <p:sp>
            <p:nvSpPr>
              <p:cNvPr id="21" name="Text Box 2" title="Office of Planning and Institutional Assessment"/>
              <p:cNvSpPr txBox="1">
                <a:spLocks noChangeArrowheads="1"/>
              </p:cNvSpPr>
              <p:nvPr userDrawn="1"/>
            </p:nvSpPr>
            <p:spPr bwMode="auto">
              <a:xfrm>
                <a:off x="2517467" y="5955888"/>
                <a:ext cx="2337435" cy="3622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>
                <a:spAutoFit/>
              </a:bodyPr>
              <a:lstStyle/>
              <a:p>
                <a:pPr defTabSz="457200">
                  <a:lnSpc>
                    <a:spcPct val="107000"/>
                  </a:lnSpc>
                </a:pP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Office of Planning </a:t>
                </a:r>
                <a:b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and Assessment</a:t>
                </a:r>
                <a:endParaRPr lang="en-US" sz="1100" dirty="0">
                  <a:solidFill>
                    <a:prstClr val="black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9" name="Straight Connector 18"/>
            <p:cNvCxnSpPr/>
            <p:nvPr userDrawn="1"/>
          </p:nvCxnSpPr>
          <p:spPr>
            <a:xfrm>
              <a:off x="2475001" y="5976982"/>
              <a:ext cx="0" cy="3548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89548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B3EC-AD86-493A-AE6C-477AB5EC5C09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15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9C4F7-BE49-47C4-A901-55E0BB1816A3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44761" y="5850247"/>
            <a:ext cx="4710141" cy="719390"/>
            <a:chOff x="144761" y="5910010"/>
            <a:chExt cx="4710141" cy="719390"/>
          </a:xfrm>
        </p:grpSpPr>
        <p:grpSp>
          <p:nvGrpSpPr>
            <p:cNvPr id="11" name="Group 10"/>
            <p:cNvGrpSpPr/>
            <p:nvPr userDrawn="1"/>
          </p:nvGrpSpPr>
          <p:grpSpPr>
            <a:xfrm>
              <a:off x="144761" y="5910010"/>
              <a:ext cx="4710141" cy="719390"/>
              <a:chOff x="144761" y="5910010"/>
              <a:chExt cx="4710141" cy="719390"/>
            </a:xfrm>
          </p:grpSpPr>
          <p:pic>
            <p:nvPicPr>
              <p:cNvPr id="13" name="Picture 12"/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4761" y="5910010"/>
                <a:ext cx="2188654" cy="719390"/>
              </a:xfrm>
              <a:prstGeom prst="rect">
                <a:avLst/>
              </a:prstGeom>
            </p:spPr>
          </p:pic>
          <p:sp>
            <p:nvSpPr>
              <p:cNvPr id="14" name="Text Box 2" title="Office of Planning and Institutional Assessment"/>
              <p:cNvSpPr txBox="1">
                <a:spLocks noChangeArrowheads="1"/>
              </p:cNvSpPr>
              <p:nvPr userDrawn="1"/>
            </p:nvSpPr>
            <p:spPr bwMode="auto">
              <a:xfrm>
                <a:off x="2517467" y="5955888"/>
                <a:ext cx="2337435" cy="3542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>
                <a:spAutoFit/>
              </a:bodyPr>
              <a:lstStyle/>
              <a:p>
                <a:pPr defTabSz="457200">
                  <a:lnSpc>
                    <a:spcPct val="107000"/>
                  </a:lnSpc>
                </a:pP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Office of Planning </a:t>
                </a:r>
                <a:b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and Assessment</a:t>
                </a:r>
                <a:endParaRPr lang="en-US" sz="1100" dirty="0">
                  <a:solidFill>
                    <a:prstClr val="black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2" name="Straight Connector 11"/>
            <p:cNvCxnSpPr/>
            <p:nvPr userDrawn="1"/>
          </p:nvCxnSpPr>
          <p:spPr>
            <a:xfrm>
              <a:off x="2475001" y="5976982"/>
              <a:ext cx="0" cy="3548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33967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080684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7A8C-19F6-46E9-9DAC-E74CF9C962BA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44761" y="6159343"/>
            <a:ext cx="4707274" cy="719390"/>
            <a:chOff x="144761" y="5910010"/>
            <a:chExt cx="4707274" cy="719390"/>
          </a:xfrm>
        </p:grpSpPr>
        <p:grpSp>
          <p:nvGrpSpPr>
            <p:cNvPr id="12" name="Group 11"/>
            <p:cNvGrpSpPr/>
            <p:nvPr userDrawn="1"/>
          </p:nvGrpSpPr>
          <p:grpSpPr>
            <a:xfrm>
              <a:off x="144761" y="5910010"/>
              <a:ext cx="4707274" cy="719390"/>
              <a:chOff x="144761" y="5910010"/>
              <a:chExt cx="4707274" cy="719390"/>
            </a:xfrm>
          </p:grpSpPr>
          <p:pic>
            <p:nvPicPr>
              <p:cNvPr id="14" name="Picture 13"/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4761" y="5910010"/>
                <a:ext cx="2188654" cy="719390"/>
              </a:xfrm>
              <a:prstGeom prst="rect">
                <a:avLst/>
              </a:prstGeom>
            </p:spPr>
          </p:pic>
          <p:sp>
            <p:nvSpPr>
              <p:cNvPr id="15" name="Text Box 2" title="Office of Planning and Institutional Assessment"/>
              <p:cNvSpPr txBox="1">
                <a:spLocks noChangeArrowheads="1"/>
              </p:cNvSpPr>
              <p:nvPr userDrawn="1"/>
            </p:nvSpPr>
            <p:spPr bwMode="auto">
              <a:xfrm>
                <a:off x="2514600" y="6140523"/>
                <a:ext cx="2337435" cy="173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>
                <a:spAutoFit/>
              </a:bodyPr>
              <a:lstStyle/>
              <a:p>
                <a:pPr algn="just" defTabSz="457200">
                  <a:lnSpc>
                    <a:spcPct val="107000"/>
                  </a:lnSpc>
                </a:pP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Office of Planning and Assessment</a:t>
                </a:r>
                <a:endParaRPr lang="en-US" sz="1100" dirty="0">
                  <a:solidFill>
                    <a:prstClr val="black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3" name="Straight Connector 12"/>
            <p:cNvCxnSpPr/>
            <p:nvPr userDrawn="1"/>
          </p:nvCxnSpPr>
          <p:spPr>
            <a:xfrm>
              <a:off x="2475001" y="5976982"/>
              <a:ext cx="0" cy="3548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01561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51F-35B6-471B-939F-3525704A44EC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2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E5EBC-AF8C-41FD-9D63-DC9C508895CA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 userDrawn="1"/>
        </p:nvGrpSpPr>
        <p:grpSpPr>
          <a:xfrm>
            <a:off x="144761" y="5850247"/>
            <a:ext cx="4710141" cy="719390"/>
            <a:chOff x="144761" y="5910010"/>
            <a:chExt cx="4710141" cy="719390"/>
          </a:xfrm>
        </p:grpSpPr>
        <p:grpSp>
          <p:nvGrpSpPr>
            <p:cNvPr id="18" name="Group 17"/>
            <p:cNvGrpSpPr/>
            <p:nvPr userDrawn="1"/>
          </p:nvGrpSpPr>
          <p:grpSpPr>
            <a:xfrm>
              <a:off x="144761" y="5910010"/>
              <a:ext cx="4710141" cy="719390"/>
              <a:chOff x="144761" y="5910010"/>
              <a:chExt cx="4710141" cy="719390"/>
            </a:xfrm>
          </p:grpSpPr>
          <p:pic>
            <p:nvPicPr>
              <p:cNvPr id="20" name="Picture 19"/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4761" y="5910010"/>
                <a:ext cx="2188654" cy="719390"/>
              </a:xfrm>
              <a:prstGeom prst="rect">
                <a:avLst/>
              </a:prstGeom>
            </p:spPr>
          </p:pic>
          <p:sp>
            <p:nvSpPr>
              <p:cNvPr id="21" name="Text Box 2" title="Office of Planning and Institutional Assessment"/>
              <p:cNvSpPr txBox="1">
                <a:spLocks noChangeArrowheads="1"/>
              </p:cNvSpPr>
              <p:nvPr userDrawn="1"/>
            </p:nvSpPr>
            <p:spPr bwMode="auto">
              <a:xfrm>
                <a:off x="2517467" y="5955888"/>
                <a:ext cx="2337435" cy="3542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>
                <a:spAutoFit/>
              </a:bodyPr>
              <a:lstStyle/>
              <a:p>
                <a:pPr defTabSz="457200">
                  <a:lnSpc>
                    <a:spcPct val="107000"/>
                  </a:lnSpc>
                </a:pP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Office of Planning </a:t>
                </a:r>
                <a:b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and Assessment</a:t>
                </a:r>
                <a:endParaRPr lang="en-US" sz="1100" dirty="0">
                  <a:solidFill>
                    <a:prstClr val="black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9" name="Straight Connector 18"/>
            <p:cNvCxnSpPr/>
            <p:nvPr userDrawn="1"/>
          </p:nvCxnSpPr>
          <p:spPr>
            <a:xfrm>
              <a:off x="2475001" y="5976982"/>
              <a:ext cx="0" cy="3548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76681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D3E1-940C-4DF0-86F2-5BE5A688E66D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6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CD86A-69C7-4AFC-AB88-753850262FDD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82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8278-3567-4AA1-8BFF-5B1C0D7BE354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04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3421B-AC04-4597-BF51-8B2AD8C6001C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44761" y="5850247"/>
            <a:ext cx="4710141" cy="719390"/>
            <a:chOff x="144761" y="5910010"/>
            <a:chExt cx="4710141" cy="719390"/>
          </a:xfrm>
        </p:grpSpPr>
        <p:grpSp>
          <p:nvGrpSpPr>
            <p:cNvPr id="12" name="Group 11"/>
            <p:cNvGrpSpPr/>
            <p:nvPr userDrawn="1"/>
          </p:nvGrpSpPr>
          <p:grpSpPr>
            <a:xfrm>
              <a:off x="144761" y="5910010"/>
              <a:ext cx="4710141" cy="719390"/>
              <a:chOff x="144761" y="5910010"/>
              <a:chExt cx="4710141" cy="719390"/>
            </a:xfrm>
          </p:grpSpPr>
          <p:pic>
            <p:nvPicPr>
              <p:cNvPr id="14" name="Picture 13"/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4761" y="5910010"/>
                <a:ext cx="2188654" cy="719390"/>
              </a:xfrm>
              <a:prstGeom prst="rect">
                <a:avLst/>
              </a:prstGeom>
            </p:spPr>
          </p:pic>
          <p:sp>
            <p:nvSpPr>
              <p:cNvPr id="15" name="Text Box 2" title="Office of Planning and Institutional Assessment"/>
              <p:cNvSpPr txBox="1">
                <a:spLocks noChangeArrowheads="1"/>
              </p:cNvSpPr>
              <p:nvPr userDrawn="1"/>
            </p:nvSpPr>
            <p:spPr bwMode="auto">
              <a:xfrm>
                <a:off x="2517467" y="5955888"/>
                <a:ext cx="2337435" cy="3622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>
                <a:spAutoFit/>
              </a:bodyPr>
              <a:lstStyle/>
              <a:p>
                <a:pPr defTabSz="457200">
                  <a:lnSpc>
                    <a:spcPct val="107000"/>
                  </a:lnSpc>
                </a:pP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Office of Planning </a:t>
                </a:r>
                <a:b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and Assessment</a:t>
                </a:r>
                <a:endParaRPr lang="en-US" sz="1100" dirty="0">
                  <a:solidFill>
                    <a:prstClr val="black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3" name="Straight Connector 12"/>
            <p:cNvCxnSpPr/>
            <p:nvPr userDrawn="1"/>
          </p:nvCxnSpPr>
          <p:spPr>
            <a:xfrm>
              <a:off x="2475001" y="5976982"/>
              <a:ext cx="0" cy="3548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40465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9368ED2-84DB-429E-A1E9-C6697CBAB178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34406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>
                <a:solidFill>
                  <a:srgbClr val="344068"/>
                </a:solidFill>
              </a:rPr>
              <a:pPr/>
              <a:t>‹#›</a:t>
            </a:fld>
            <a:endParaRPr lang="en-US" dirty="0">
              <a:solidFill>
                <a:srgbClr val="344068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226649" y="5850247"/>
            <a:ext cx="4710141" cy="719390"/>
            <a:chOff x="144761" y="5910010"/>
            <a:chExt cx="4710141" cy="719390"/>
          </a:xfrm>
        </p:grpSpPr>
        <p:grpSp>
          <p:nvGrpSpPr>
            <p:cNvPr id="12" name="Group 11"/>
            <p:cNvGrpSpPr/>
            <p:nvPr userDrawn="1"/>
          </p:nvGrpSpPr>
          <p:grpSpPr>
            <a:xfrm>
              <a:off x="144761" y="5910010"/>
              <a:ext cx="4710141" cy="719390"/>
              <a:chOff x="144761" y="5910010"/>
              <a:chExt cx="4710141" cy="719390"/>
            </a:xfrm>
          </p:grpSpPr>
          <p:pic>
            <p:nvPicPr>
              <p:cNvPr id="14" name="Picture 13"/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4761" y="5910010"/>
                <a:ext cx="2188654" cy="719390"/>
              </a:xfrm>
              <a:prstGeom prst="rect">
                <a:avLst/>
              </a:prstGeom>
            </p:spPr>
          </p:pic>
          <p:sp>
            <p:nvSpPr>
              <p:cNvPr id="15" name="Text Box 2" title="Office of Planning and Institutional Assessment"/>
              <p:cNvSpPr txBox="1">
                <a:spLocks noChangeArrowheads="1"/>
              </p:cNvSpPr>
              <p:nvPr userDrawn="1"/>
            </p:nvSpPr>
            <p:spPr bwMode="auto">
              <a:xfrm>
                <a:off x="2517467" y="5955888"/>
                <a:ext cx="2337435" cy="3622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>
                <a:spAutoFit/>
              </a:bodyPr>
              <a:lstStyle/>
              <a:p>
                <a:pPr defTabSz="457200">
                  <a:lnSpc>
                    <a:spcPct val="107000"/>
                  </a:lnSpc>
                </a:pP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Office of Planning </a:t>
                </a:r>
                <a:b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and Assessment</a:t>
                </a:r>
                <a:endParaRPr lang="en-US" sz="1100" dirty="0">
                  <a:solidFill>
                    <a:prstClr val="black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3" name="Straight Connector 12"/>
            <p:cNvCxnSpPr/>
            <p:nvPr userDrawn="1"/>
          </p:nvCxnSpPr>
          <p:spPr>
            <a:xfrm>
              <a:off x="2475001" y="5976982"/>
              <a:ext cx="0" cy="3548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2071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9FA9F-A152-4BCD-9597-E2EE11E23DA9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44761" y="5850247"/>
            <a:ext cx="4710141" cy="719390"/>
            <a:chOff x="144761" y="5910010"/>
            <a:chExt cx="4710141" cy="719390"/>
          </a:xfrm>
        </p:grpSpPr>
        <p:grpSp>
          <p:nvGrpSpPr>
            <p:cNvPr id="12" name="Group 11"/>
            <p:cNvGrpSpPr/>
            <p:nvPr userDrawn="1"/>
          </p:nvGrpSpPr>
          <p:grpSpPr>
            <a:xfrm>
              <a:off x="144761" y="5910010"/>
              <a:ext cx="4710141" cy="719390"/>
              <a:chOff x="144761" y="5910010"/>
              <a:chExt cx="4710141" cy="719390"/>
            </a:xfrm>
          </p:grpSpPr>
          <p:pic>
            <p:nvPicPr>
              <p:cNvPr id="14" name="Picture 13"/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4761" y="5910010"/>
                <a:ext cx="2188654" cy="719390"/>
              </a:xfrm>
              <a:prstGeom prst="rect">
                <a:avLst/>
              </a:prstGeom>
            </p:spPr>
          </p:pic>
          <p:sp>
            <p:nvSpPr>
              <p:cNvPr id="15" name="Text Box 2" title="Office of Planning and Institutional Assessment"/>
              <p:cNvSpPr txBox="1">
                <a:spLocks noChangeArrowheads="1"/>
              </p:cNvSpPr>
              <p:nvPr userDrawn="1"/>
            </p:nvSpPr>
            <p:spPr bwMode="auto">
              <a:xfrm>
                <a:off x="2517467" y="5955888"/>
                <a:ext cx="2337435" cy="377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>
                <a:spAutoFit/>
              </a:bodyPr>
              <a:lstStyle/>
              <a:p>
                <a:pPr algn="just" defTabSz="457200">
                  <a:lnSpc>
                    <a:spcPct val="107000"/>
                  </a:lnSpc>
                </a:pP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Office of Planning and </a:t>
                </a:r>
                <a:endParaRPr lang="en-US" sz="1100" dirty="0">
                  <a:solidFill>
                    <a:prstClr val="black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 defTabSz="457200">
                  <a:lnSpc>
                    <a:spcPct val="107000"/>
                  </a:lnSpc>
                </a:pP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Institutional Assessment</a:t>
                </a:r>
                <a:endParaRPr lang="en-US" sz="1100" dirty="0">
                  <a:solidFill>
                    <a:prstClr val="black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3" name="Straight Connector 12"/>
            <p:cNvCxnSpPr/>
            <p:nvPr userDrawn="1"/>
          </p:nvCxnSpPr>
          <p:spPr>
            <a:xfrm>
              <a:off x="2475001" y="5976982"/>
              <a:ext cx="0" cy="3548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4888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defTabSz="457200"/>
            <a:fld id="{18480FA4-C482-433C-9AC6-2C349F7812DE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defTabSz="45720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defTabSz="457200"/>
            <a:fld id="{4FAB73BC-B049-4115-A692-8D63A059BFB8}" type="slidenum">
              <a:rPr lang="en-US" dirty="0"/>
              <a:pPr defTabSz="45720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 userDrawn="1"/>
        </p:nvGrpSpPr>
        <p:grpSpPr>
          <a:xfrm>
            <a:off x="144761" y="5850247"/>
            <a:ext cx="4710141" cy="719390"/>
            <a:chOff x="144761" y="5910010"/>
            <a:chExt cx="4710141" cy="719390"/>
          </a:xfrm>
        </p:grpSpPr>
        <p:grpSp>
          <p:nvGrpSpPr>
            <p:cNvPr id="14" name="Group 13"/>
            <p:cNvGrpSpPr/>
            <p:nvPr userDrawn="1"/>
          </p:nvGrpSpPr>
          <p:grpSpPr>
            <a:xfrm>
              <a:off x="144761" y="5910010"/>
              <a:ext cx="4710141" cy="719390"/>
              <a:chOff x="144761" y="5910010"/>
              <a:chExt cx="4710141" cy="719390"/>
            </a:xfrm>
          </p:grpSpPr>
          <p:pic>
            <p:nvPicPr>
              <p:cNvPr id="11" name="Picture 10"/>
              <p:cNvPicPr>
                <a:picLocks noChangeAspect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4761" y="5910010"/>
                <a:ext cx="2188654" cy="719390"/>
              </a:xfrm>
              <a:prstGeom prst="rect">
                <a:avLst/>
              </a:prstGeom>
            </p:spPr>
          </p:pic>
          <p:sp>
            <p:nvSpPr>
              <p:cNvPr id="12" name="Text Box 2" title="Office of Planning and Institutional Assessment"/>
              <p:cNvSpPr txBox="1">
                <a:spLocks noChangeArrowheads="1"/>
              </p:cNvSpPr>
              <p:nvPr userDrawn="1"/>
            </p:nvSpPr>
            <p:spPr bwMode="auto">
              <a:xfrm>
                <a:off x="2517467" y="5955888"/>
                <a:ext cx="2337435" cy="3622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>
                <a:spAutoFit/>
              </a:bodyPr>
              <a:lstStyle/>
              <a:p>
                <a:pPr defTabSz="457200">
                  <a:lnSpc>
                    <a:spcPct val="107000"/>
                  </a:lnSpc>
                </a:pP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Office of Planning</a:t>
                </a:r>
                <a:b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lang="en-US" sz="1100" dirty="0">
                    <a:solidFill>
                      <a:srgbClr val="2D46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and  Assessment</a:t>
                </a:r>
                <a:endParaRPr lang="en-US" sz="1100" dirty="0">
                  <a:solidFill>
                    <a:prstClr val="black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3" name="Straight Connector 12"/>
            <p:cNvCxnSpPr/>
            <p:nvPr userDrawn="1"/>
          </p:nvCxnSpPr>
          <p:spPr>
            <a:xfrm>
              <a:off x="2475001" y="5976982"/>
              <a:ext cx="0" cy="3548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350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ite@psu.edu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dreads.com/author/show/79014.Yogi_Berr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50323" y="1479196"/>
            <a:ext cx="10449260" cy="36824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/>
              <a:t/>
            </a:r>
            <a:br>
              <a:rPr lang="en-US" sz="4800" b="1" dirty="0"/>
            </a:br>
            <a:r>
              <a:rPr lang="en-US" sz="4800" b="1" dirty="0" smtClean="0"/>
              <a:t>Managing the Senate Recertification Process: </a:t>
            </a:r>
            <a:br>
              <a:rPr lang="en-US" sz="4800" b="1" dirty="0" smtClean="0"/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C</a:t>
            </a:r>
            <a:r>
              <a:rPr lang="en-US" sz="4400" b="1" dirty="0" smtClean="0"/>
              <a:t>ourse learning objectives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/>
              <a:t/>
            </a:r>
            <a:br>
              <a:rPr lang="en-US" sz="4800" b="1" dirty="0"/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endParaRPr lang="en-US" sz="4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097280" y="4561451"/>
            <a:ext cx="44828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Suzanne Weinstein,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Office of Planning and Assessment</a:t>
            </a:r>
            <a:endParaRPr lang="en-US" sz="2400" dirty="0">
              <a:solidFill>
                <a:prstClr val="black"/>
              </a:solidFill>
            </a:endParaRPr>
          </a:p>
          <a:p>
            <a:r>
              <a:rPr lang="en-US" sz="2400" dirty="0" smtClean="0">
                <a:solidFill>
                  <a:prstClr val="black"/>
                </a:solidFill>
              </a:rPr>
              <a:t>October 25, 2017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44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>
                <a:solidFill>
                  <a:schemeClr val="tx1"/>
                </a:solidFill>
                <a:latin typeface="+mn-lt"/>
              </a:rPr>
              <a:t>Learning objectives </a:t>
            </a:r>
            <a:r>
              <a:rPr lang="en-US" altLang="en-US" sz="3200" b="1" dirty="0" smtClean="0">
                <a:solidFill>
                  <a:schemeClr val="tx1"/>
                </a:solidFill>
                <a:latin typeface="+mn-lt"/>
              </a:rPr>
              <a:t>are </a:t>
            </a:r>
            <a:r>
              <a:rPr lang="en-US" altLang="en-US" sz="3200" b="1" dirty="0">
                <a:solidFill>
                  <a:srgbClr val="B20E8F"/>
                </a:solidFill>
                <a:latin typeface="+mn-lt"/>
              </a:rPr>
              <a:t>measurable.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Learning goal</a:t>
            </a:r>
            <a:endParaRPr lang="en-US" alt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lvl="3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tx1"/>
                </a:solidFill>
              </a:rPr>
              <a:t>Students will understand individual and societal systems</a:t>
            </a:r>
            <a:r>
              <a:rPr lang="en-US" alt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altLang="en-US" sz="2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Measureable learning objective</a:t>
            </a:r>
            <a:endParaRPr lang="en-US" altLang="en-US" sz="2800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lvl="3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</a:rPr>
              <a:t>Students </a:t>
            </a:r>
            <a:r>
              <a:rPr lang="en-US" sz="2800" dirty="0" smtClean="0">
                <a:solidFill>
                  <a:srgbClr val="0070C0"/>
                </a:solidFill>
              </a:rPr>
              <a:t>will be able to </a:t>
            </a:r>
            <a:r>
              <a:rPr lang="en-US" sz="2800" dirty="0">
                <a:solidFill>
                  <a:srgbClr val="B20E8F"/>
                </a:solidFill>
              </a:rPr>
              <a:t>analyze</a:t>
            </a:r>
            <a:r>
              <a:rPr lang="en-US" sz="2800" dirty="0">
                <a:solidFill>
                  <a:srgbClr val="0070C0"/>
                </a:solidFill>
              </a:rPr>
              <a:t> the role of conflict in individual and societal systems.</a:t>
            </a:r>
            <a:endParaRPr lang="en-US" altLang="en-US" sz="280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lnSpc>
                <a:spcPct val="80000"/>
              </a:lnSpc>
            </a:pPr>
            <a:endParaRPr lang="en-US" altLang="en-US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lvl="1">
              <a:lnSpc>
                <a:spcPct val="80000"/>
              </a:lnSpc>
            </a:pPr>
            <a:endParaRPr lang="en-US" altLang="en-US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en-US" alt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en-US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64539" y="5127812"/>
            <a:ext cx="7653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Example learning objectives from PPT delivered by Doris R. </a:t>
            </a:r>
            <a:r>
              <a:rPr lang="en-US" sz="1600" dirty="0" err="1"/>
              <a:t>Brodeur</a:t>
            </a:r>
            <a:r>
              <a:rPr lang="en-US" sz="1600" dirty="0"/>
              <a:t>, Ph.D. at M.I.T. (2003).</a:t>
            </a:r>
          </a:p>
        </p:txBody>
      </p:sp>
    </p:spTree>
    <p:extLst>
      <p:ext uri="{BB962C8B-B14F-4D97-AF65-F5344CB8AC3E}">
        <p14:creationId xmlns:p14="http://schemas.microsoft.com/office/powerpoint/2010/main" val="393960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>
                <a:solidFill>
                  <a:schemeClr val="tx1"/>
                </a:solidFill>
                <a:latin typeface="+mn-lt"/>
              </a:rPr>
              <a:t>Learning objectives </a:t>
            </a:r>
            <a:r>
              <a:rPr lang="en-US" altLang="en-US" sz="3200" b="1" dirty="0" smtClean="0">
                <a:solidFill>
                  <a:schemeClr val="tx1"/>
                </a:solidFill>
                <a:latin typeface="+mn-lt"/>
              </a:rPr>
              <a:t>are </a:t>
            </a:r>
            <a:r>
              <a:rPr lang="en-US" altLang="en-US" sz="3200" b="1" dirty="0" smtClean="0">
                <a:solidFill>
                  <a:srgbClr val="B20E8F"/>
                </a:solidFill>
                <a:latin typeface="+mn-lt"/>
              </a:rPr>
              <a:t>specific</a:t>
            </a:r>
            <a:r>
              <a:rPr lang="en-US" altLang="en-US" sz="3200" b="1" dirty="0">
                <a:solidFill>
                  <a:srgbClr val="B20E8F"/>
                </a:solidFill>
                <a:latin typeface="+mn-lt"/>
              </a:rPr>
              <a:t>.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General</a:t>
            </a:r>
            <a:endParaRPr lang="en-US" altLang="en-US" sz="2800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3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tx1"/>
                </a:solidFill>
              </a:rPr>
              <a:t>Students will </a:t>
            </a:r>
            <a:r>
              <a:rPr lang="en-US" altLang="en-US" sz="2800" dirty="0" smtClean="0">
                <a:solidFill>
                  <a:schemeClr val="tx1"/>
                </a:solidFill>
              </a:rPr>
              <a:t>be able to calculate </a:t>
            </a:r>
            <a:r>
              <a:rPr lang="en-US" altLang="en-US" sz="2800" dirty="0">
                <a:solidFill>
                  <a:schemeClr val="tx1"/>
                </a:solidFill>
              </a:rPr>
              <a:t>lift and </a:t>
            </a:r>
            <a:r>
              <a:rPr lang="en-US" altLang="en-US" sz="2800" dirty="0" smtClean="0">
                <a:solidFill>
                  <a:schemeClr val="tx1"/>
                </a:solidFill>
              </a:rPr>
              <a:t>drag.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altLang="en-US" sz="2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Specific</a:t>
            </a:r>
            <a:endParaRPr lang="en-US" altLang="en-US" sz="2800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3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</a:rPr>
              <a:t>Students will be able to use lift and drag </a:t>
            </a:r>
            <a:r>
              <a:rPr lang="en-US" sz="2800" dirty="0">
                <a:solidFill>
                  <a:srgbClr val="FF00FF"/>
                </a:solidFill>
              </a:rPr>
              <a:t>calculations to evaluate </a:t>
            </a:r>
            <a:r>
              <a:rPr lang="en-US" sz="2800" dirty="0" smtClean="0">
                <a:solidFill>
                  <a:srgbClr val="FF00FF"/>
                </a:solidFill>
              </a:rPr>
              <a:t>performance</a:t>
            </a:r>
            <a:r>
              <a:rPr lang="en-US" sz="2800" dirty="0">
                <a:solidFill>
                  <a:srgbClr val="FF00FF"/>
                </a:solidFill>
              </a:rPr>
              <a:t>.</a:t>
            </a:r>
            <a:endParaRPr lang="en-US" altLang="en-US" sz="2800" dirty="0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lnSpc>
                <a:spcPct val="80000"/>
              </a:lnSpc>
            </a:pPr>
            <a:endParaRPr lang="en-US" altLang="en-US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lvl="1">
              <a:lnSpc>
                <a:spcPct val="80000"/>
              </a:lnSpc>
            </a:pPr>
            <a:endParaRPr lang="en-US" altLang="en-US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en-US" alt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en-US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869974" y="5252379"/>
            <a:ext cx="7653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Example learning objectives from PPT delivered by Doris R. </a:t>
            </a:r>
            <a:r>
              <a:rPr lang="en-US" sz="1600" dirty="0" err="1"/>
              <a:t>Brodeur</a:t>
            </a:r>
            <a:r>
              <a:rPr lang="en-US" sz="1600" dirty="0"/>
              <a:t>, Ph.D. at M.I.T. (2003).</a:t>
            </a:r>
          </a:p>
        </p:txBody>
      </p:sp>
    </p:spTree>
    <p:extLst>
      <p:ext uri="{BB962C8B-B14F-4D97-AF65-F5344CB8AC3E}">
        <p14:creationId xmlns:p14="http://schemas.microsoft.com/office/powerpoint/2010/main" val="13709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2584225" y="1352943"/>
            <a:ext cx="7133516" cy="4195864"/>
            <a:chOff x="1143000" y="2583695"/>
            <a:chExt cx="6705600" cy="3851172"/>
          </a:xfrm>
        </p:grpSpPr>
        <p:sp>
          <p:nvSpPr>
            <p:cNvPr id="3" name="AutoShape 2066"/>
            <p:cNvSpPr>
              <a:spLocks noChangeArrowheads="1"/>
            </p:cNvSpPr>
            <p:nvPr/>
          </p:nvSpPr>
          <p:spPr bwMode="auto">
            <a:xfrm>
              <a:off x="1143000" y="2583695"/>
              <a:ext cx="6705600" cy="352695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endParaRPr lang="en-CA" altLang="en-US" sz="3200" b="1" dirty="0">
                <a:solidFill>
                  <a:schemeClr val="folHlink"/>
                </a:solidFill>
              </a:endParaRPr>
            </a:p>
          </p:txBody>
        </p:sp>
        <p:sp>
          <p:nvSpPr>
            <p:cNvPr id="4" name="TextBox 19"/>
            <p:cNvSpPr txBox="1">
              <a:spLocks noChangeArrowheads="1"/>
            </p:cNvSpPr>
            <p:nvPr/>
          </p:nvSpPr>
          <p:spPr bwMode="auto">
            <a:xfrm>
              <a:off x="2931160" y="3510990"/>
              <a:ext cx="3129280" cy="29238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en-US" altLang="en-US" sz="2800" b="1" dirty="0">
                  <a:solidFill>
                    <a:srgbClr val="C00000"/>
                  </a:solidFill>
                </a:rPr>
                <a:t>Evaluation</a:t>
              </a:r>
            </a:p>
            <a:p>
              <a:pPr algn="ctr">
                <a:buFont typeface="Wingdings" pitchFamily="2" charset="2"/>
                <a:buNone/>
              </a:pPr>
              <a:r>
                <a:rPr lang="en-US" altLang="en-US" sz="2800" b="1" dirty="0">
                  <a:solidFill>
                    <a:srgbClr val="C00000"/>
                  </a:solidFill>
                </a:rPr>
                <a:t>Synthesis</a:t>
              </a:r>
            </a:p>
            <a:p>
              <a:pPr algn="ctr">
                <a:buFont typeface="Wingdings" pitchFamily="2" charset="2"/>
                <a:buNone/>
              </a:pPr>
              <a:r>
                <a:rPr lang="en-US" altLang="en-US" sz="2800" b="1" dirty="0">
                  <a:solidFill>
                    <a:srgbClr val="C00000"/>
                  </a:solidFill>
                </a:rPr>
                <a:t>Analysis</a:t>
              </a:r>
            </a:p>
            <a:p>
              <a:pPr algn="ctr">
                <a:buFont typeface="Wingdings" pitchFamily="2" charset="2"/>
                <a:buNone/>
              </a:pPr>
              <a:r>
                <a:rPr lang="en-US" altLang="en-US" sz="2800" b="1" dirty="0">
                  <a:solidFill>
                    <a:srgbClr val="C00000"/>
                  </a:solidFill>
                </a:rPr>
                <a:t>Application</a:t>
              </a:r>
            </a:p>
            <a:p>
              <a:pPr algn="ctr">
                <a:buFont typeface="Wingdings" pitchFamily="2" charset="2"/>
                <a:buNone/>
              </a:pPr>
              <a:r>
                <a:rPr lang="en-US" altLang="en-US" sz="2800" b="1" dirty="0">
                  <a:solidFill>
                    <a:srgbClr val="C00000"/>
                  </a:solidFill>
                </a:rPr>
                <a:t>Comprehension</a:t>
              </a:r>
            </a:p>
            <a:p>
              <a:pPr algn="ctr">
                <a:buFont typeface="Wingdings" pitchFamily="2" charset="2"/>
                <a:buNone/>
              </a:pPr>
              <a:r>
                <a:rPr lang="en-US" altLang="en-US" sz="2800" b="1" dirty="0">
                  <a:solidFill>
                    <a:srgbClr val="C00000"/>
                  </a:solidFill>
                </a:rPr>
                <a:t>Knowledge</a:t>
              </a:r>
            </a:p>
            <a:p>
              <a:endParaRPr lang="en-US" sz="16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143000" y="6002925"/>
              <a:ext cx="20574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(Bloom, 1956)</a:t>
              </a:r>
            </a:p>
          </p:txBody>
        </p:sp>
      </p:grp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676400" y="152400"/>
            <a:ext cx="9448800" cy="144780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500" b="1" dirty="0" smtClean="0">
                <a:latin typeface="+mn-lt"/>
              </a:rPr>
              <a:t>Bloom’s </a:t>
            </a:r>
            <a:r>
              <a:rPr lang="en-US" altLang="en-US" sz="3500" b="1" dirty="0">
                <a:latin typeface="+mn-lt"/>
              </a:rPr>
              <a:t>taxonomy </a:t>
            </a:r>
            <a:r>
              <a:rPr lang="en-US" altLang="en-US" sz="3500" b="1" dirty="0" smtClean="0">
                <a:latin typeface="+mn-lt"/>
              </a:rPr>
              <a:t>categorizes learning and can serve as a framework to </a:t>
            </a:r>
            <a:r>
              <a:rPr lang="en-US" altLang="en-US" sz="3500" b="1" dirty="0">
                <a:latin typeface="+mn-lt"/>
              </a:rPr>
              <a:t>help you write effective learning objectives</a:t>
            </a:r>
            <a:r>
              <a:rPr lang="en-US" altLang="en-US" sz="3200" b="1" dirty="0">
                <a:latin typeface="+mn-lt"/>
              </a:rPr>
              <a:t>.</a:t>
            </a:r>
            <a:r>
              <a:rPr lang="en-US" altLang="en-US" sz="3200" dirty="0"/>
              <a:t/>
            </a:r>
            <a:br>
              <a:rPr lang="en-US" altLang="en-US" sz="3200" dirty="0"/>
            </a:br>
            <a:endParaRPr lang="en-US" alt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42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316736" y="674915"/>
            <a:ext cx="9448800" cy="14478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200" dirty="0"/>
              <a:t/>
            </a:r>
            <a:br>
              <a:rPr lang="en-US" altLang="en-US" sz="3200" dirty="0"/>
            </a:br>
            <a:endParaRPr lang="en-US" alt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68" y="311689"/>
            <a:ext cx="10058400" cy="1450757"/>
          </a:xfrm>
        </p:spPr>
        <p:txBody>
          <a:bodyPr/>
          <a:lstStyle/>
          <a:p>
            <a:r>
              <a:rPr lang="en-US" altLang="en-US" sz="3200" b="1" dirty="0">
                <a:latin typeface="+mn-lt"/>
              </a:rPr>
              <a:t>Resources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736" y="1928793"/>
            <a:ext cx="10058400" cy="4023360"/>
          </a:xfrm>
        </p:spPr>
        <p:txBody>
          <a:bodyPr/>
          <a:lstStyle/>
          <a:p>
            <a:r>
              <a:rPr lang="en-US" sz="3200" dirty="0"/>
              <a:t>Schreyer Institute for Teaching Excellence – </a:t>
            </a:r>
            <a:r>
              <a:rPr lang="en-US" sz="3200" dirty="0" smtClean="0"/>
              <a:t>www.site@psu.edu, </a:t>
            </a:r>
            <a:r>
              <a:rPr lang="en-US" sz="3200" dirty="0" smtClean="0">
                <a:hlinkClick r:id="rId3"/>
              </a:rPr>
              <a:t>site@psu.edu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err="1"/>
              <a:t>Suskie</a:t>
            </a:r>
            <a:r>
              <a:rPr lang="en-US" sz="3200" dirty="0"/>
              <a:t>, L.(2009). Assessing student learning: A common sense guide. San </a:t>
            </a:r>
            <a:r>
              <a:rPr lang="en-US" sz="3200" dirty="0" smtClean="0"/>
              <a:t>Francisco, CA: </a:t>
            </a:r>
            <a:r>
              <a:rPr lang="en-US" sz="3200" dirty="0" err="1"/>
              <a:t>Jossey</a:t>
            </a:r>
            <a:r>
              <a:rPr lang="en-US" sz="3200" dirty="0"/>
              <a:t>-Bass</a:t>
            </a:r>
          </a:p>
        </p:txBody>
      </p:sp>
    </p:spTree>
    <p:extLst>
      <p:ext uri="{BB962C8B-B14F-4D97-AF65-F5344CB8AC3E}">
        <p14:creationId xmlns:p14="http://schemas.microsoft.com/office/powerpoint/2010/main" val="125806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 descr="Yogi Berr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01" y="1085980"/>
            <a:ext cx="3393742" cy="330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97507" y="1832847"/>
            <a:ext cx="73331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181818"/>
                </a:solidFill>
                <a:latin typeface="Merriweather"/>
              </a:rPr>
              <a:t>“If you don't know where you are going,</a:t>
            </a:r>
            <a:br>
              <a:rPr lang="en-US" sz="3200" dirty="0">
                <a:solidFill>
                  <a:srgbClr val="181818"/>
                </a:solidFill>
                <a:latin typeface="Merriweather"/>
              </a:rPr>
            </a:br>
            <a:r>
              <a:rPr lang="en-US" sz="3200" dirty="0">
                <a:solidFill>
                  <a:srgbClr val="181818"/>
                </a:solidFill>
                <a:latin typeface="Merriweather"/>
              </a:rPr>
              <a:t>you'll end up someplace else</a:t>
            </a:r>
            <a:r>
              <a:rPr lang="en-US" sz="3200" dirty="0" smtClean="0">
                <a:solidFill>
                  <a:srgbClr val="181818"/>
                </a:solidFill>
                <a:latin typeface="Merriweather"/>
              </a:rPr>
              <a:t>.”</a:t>
            </a:r>
          </a:p>
          <a:p>
            <a:endParaRPr lang="en-US" sz="3200" b="0" i="0" dirty="0">
              <a:solidFill>
                <a:srgbClr val="181818"/>
              </a:solidFill>
              <a:effectLst/>
              <a:latin typeface="Merriweather"/>
            </a:endParaRPr>
          </a:p>
          <a:p>
            <a:r>
              <a:rPr lang="en-US" sz="3200" dirty="0" smtClean="0">
                <a:solidFill>
                  <a:srgbClr val="181818"/>
                </a:solidFill>
                <a:latin typeface="Merriweather"/>
              </a:rPr>
              <a:t>-Yogi Berra</a:t>
            </a:r>
            <a:endParaRPr lang="en-US" sz="3200" b="0" i="0" dirty="0">
              <a:solidFill>
                <a:srgbClr val="181818"/>
              </a:solidFill>
              <a:effectLst/>
              <a:latin typeface="Merriweather"/>
            </a:endParaRPr>
          </a:p>
        </p:txBody>
      </p:sp>
    </p:spTree>
    <p:extLst>
      <p:ext uri="{BB962C8B-B14F-4D97-AF65-F5344CB8AC3E}">
        <p14:creationId xmlns:p14="http://schemas.microsoft.com/office/powerpoint/2010/main" val="219609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133600" y="287338"/>
            <a:ext cx="10058400" cy="1449387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/>
            </a:r>
            <a:br>
              <a:rPr lang="en-US" sz="4800" b="1" dirty="0" smtClean="0"/>
            </a:br>
            <a:endParaRPr lang="en-US" sz="4800" b="1" dirty="0"/>
          </a:p>
        </p:txBody>
      </p:sp>
      <p:pic>
        <p:nvPicPr>
          <p:cNvPr id="1026" name="Picture 2" descr="Navigation, Gps, Location, Google, Maps, Map, Navigat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627" y="1736725"/>
            <a:ext cx="3465079" cy="361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3"/>
          <p:cNvSpPr txBox="1">
            <a:spLocks/>
          </p:cNvSpPr>
          <p:nvPr/>
        </p:nvSpPr>
        <p:spPr>
          <a:xfrm>
            <a:off x="859785" y="909012"/>
            <a:ext cx="10352698" cy="10867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b="1" dirty="0" smtClean="0">
              <a:latin typeface="+mn-lt"/>
            </a:endParaRPr>
          </a:p>
          <a:p>
            <a:pPr>
              <a:lnSpc>
                <a:spcPct val="100000"/>
              </a:lnSpc>
            </a:pPr>
            <a:endParaRPr lang="en-US" sz="3200" b="1" dirty="0" smtClean="0">
              <a:latin typeface="+mn-lt"/>
            </a:endParaRPr>
          </a:p>
          <a:p>
            <a:pPr>
              <a:lnSpc>
                <a:spcPct val="100000"/>
              </a:lnSpc>
            </a:pPr>
            <a:endParaRPr lang="en-US" sz="3200" b="1" dirty="0">
              <a:latin typeface="+mn-lt"/>
            </a:endParaRPr>
          </a:p>
          <a:p>
            <a:pPr>
              <a:lnSpc>
                <a:spcPct val="100000"/>
              </a:lnSpc>
            </a:pPr>
            <a:endParaRPr lang="en-US" sz="3200" b="1" dirty="0" smtClean="0">
              <a:latin typeface="+mn-lt"/>
            </a:endParaRPr>
          </a:p>
          <a:p>
            <a:pPr>
              <a:lnSpc>
                <a:spcPct val="100000"/>
              </a:lnSpc>
            </a:pPr>
            <a:endParaRPr lang="en-US" sz="3200" b="1" dirty="0">
              <a:latin typeface="+mn-lt"/>
            </a:endParaRPr>
          </a:p>
          <a:p>
            <a:pPr>
              <a:lnSpc>
                <a:spcPct val="100000"/>
              </a:lnSpc>
            </a:pPr>
            <a:endParaRPr lang="en-US" sz="3200" b="1" dirty="0" smtClean="0">
              <a:latin typeface="+mn-lt"/>
            </a:endParaRPr>
          </a:p>
          <a:p>
            <a:pPr>
              <a:lnSpc>
                <a:spcPct val="100000"/>
              </a:lnSpc>
            </a:pPr>
            <a:endParaRPr lang="en-US" sz="3200" b="1" dirty="0">
              <a:latin typeface="+mn-lt"/>
            </a:endParaRPr>
          </a:p>
          <a:p>
            <a:pPr>
              <a:lnSpc>
                <a:spcPct val="100000"/>
              </a:lnSpc>
            </a:pPr>
            <a:endParaRPr lang="en-US" sz="3200" b="1" dirty="0" smtClean="0">
              <a:latin typeface="+mn-lt"/>
            </a:endParaRPr>
          </a:p>
          <a:p>
            <a:pPr>
              <a:lnSpc>
                <a:spcPct val="100000"/>
              </a:lnSpc>
            </a:pPr>
            <a:r>
              <a:rPr lang="en-US" sz="3200" b="1" dirty="0" smtClean="0">
                <a:latin typeface="+mn-lt"/>
              </a:rPr>
              <a:t>When you begin a road trip, you first have to enter the destination.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en-US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421146" y="4357324"/>
            <a:ext cx="2967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Learning Objective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3732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133600" y="287338"/>
            <a:ext cx="10058400" cy="1449387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/>
            </a:r>
            <a:br>
              <a:rPr lang="en-US" sz="4800" b="1" dirty="0" smtClean="0"/>
            </a:br>
            <a:endParaRPr lang="en-US" sz="4800" b="1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885969" y="287338"/>
            <a:ext cx="10919588" cy="13736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3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9800" b="1" dirty="0" smtClean="0">
                <a:latin typeface="+mn-lt"/>
              </a:rPr>
              <a:t>When you have entered your destination, the GPS can find the best route.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2" name="Picture 2" descr="Highway, Usa, America, Clouds, 66, Road, Asphal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779" y="1736725"/>
            <a:ext cx="5321589" cy="3547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45012" y="2231233"/>
            <a:ext cx="36311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Learning Opportunities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95873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133600" y="287338"/>
            <a:ext cx="10058400" cy="1449387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/>
            </a:r>
            <a:br>
              <a:rPr lang="en-US" sz="4800" b="1" dirty="0" smtClean="0"/>
            </a:br>
            <a:endParaRPr lang="en-US" sz="4800" b="1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885969" y="574224"/>
            <a:ext cx="10058400" cy="10867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12800" b="1" dirty="0" smtClean="0">
                <a:latin typeface="+mn-lt"/>
              </a:rPr>
              <a:t>Satellites collect data to make sure you are on the best path and re-route you when you are off track.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2052" name="Picture 4" descr="Satellite, Soyuz, Spaceship, Space Station, Avi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800" y="2023611"/>
            <a:ext cx="5014737" cy="331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31071" y="4063562"/>
            <a:ext cx="208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Assessments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29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133600" y="287338"/>
            <a:ext cx="10058400" cy="1449387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/>
            </a:r>
            <a:br>
              <a:rPr lang="en-US" sz="4800" b="1" dirty="0" smtClean="0"/>
            </a:br>
            <a:endParaRPr lang="en-US" sz="4800" b="1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885969" y="574224"/>
            <a:ext cx="10058400" cy="10867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 smtClean="0">
                <a:latin typeface="+mn-lt"/>
              </a:rPr>
              <a:t>At last, you make it to your destination!</a:t>
            </a:r>
          </a:p>
          <a:p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6" name="Picture 2" descr="Navigation, Gps, Location, Google, Maps, Map, Navigat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629" y="1736725"/>
            <a:ext cx="3465079" cy="361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51810" y="4393183"/>
            <a:ext cx="3926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Learning Objectives Met!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0915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286305" y="1060704"/>
            <a:ext cx="2334719" cy="2255521"/>
            <a:chOff x="163659" y="1321518"/>
            <a:chExt cx="2443630" cy="2292859"/>
          </a:xfrm>
        </p:grpSpPr>
        <p:sp>
          <p:nvSpPr>
            <p:cNvPr id="7" name="Oval 6"/>
            <p:cNvSpPr/>
            <p:nvPr/>
          </p:nvSpPr>
          <p:spPr>
            <a:xfrm>
              <a:off x="163659" y="1321518"/>
              <a:ext cx="2443630" cy="2292859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/>
            <p:nvPr/>
          </p:nvSpPr>
          <p:spPr>
            <a:xfrm>
              <a:off x="576200" y="1657298"/>
              <a:ext cx="1727908" cy="16212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b="1" kern="1200" dirty="0" smtClean="0">
                  <a:solidFill>
                    <a:schemeClr val="tx1"/>
                  </a:solidFill>
                </a:rPr>
                <a:t>General Education</a:t>
              </a:r>
              <a:br>
                <a:rPr lang="en-US" sz="2300" b="1" kern="1200" dirty="0" smtClean="0">
                  <a:solidFill>
                    <a:schemeClr val="tx1"/>
                  </a:solidFill>
                </a:rPr>
              </a:br>
              <a:r>
                <a:rPr lang="en-US" sz="2300" b="1" kern="1200" dirty="0" smtClean="0">
                  <a:solidFill>
                    <a:schemeClr val="tx1"/>
                  </a:solidFill>
                </a:rPr>
                <a:t>Domain Objectives</a:t>
              </a:r>
              <a:endParaRPr lang="en-US" sz="23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876226" y="74061"/>
            <a:ext cx="2303605" cy="2211082"/>
            <a:chOff x="3396224" y="103430"/>
            <a:chExt cx="2303605" cy="2359997"/>
          </a:xfrm>
          <a:solidFill>
            <a:srgbClr val="92CB5F"/>
          </a:solidFill>
        </p:grpSpPr>
        <p:sp>
          <p:nvSpPr>
            <p:cNvPr id="10" name="Oval 9"/>
            <p:cNvSpPr/>
            <p:nvPr/>
          </p:nvSpPr>
          <p:spPr>
            <a:xfrm>
              <a:off x="3396224" y="103430"/>
              <a:ext cx="2303605" cy="2359997"/>
            </a:xfrm>
            <a:prstGeom prst="ellipse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Oval 4"/>
            <p:cNvSpPr/>
            <p:nvPr/>
          </p:nvSpPr>
          <p:spPr>
            <a:xfrm>
              <a:off x="3733579" y="449044"/>
              <a:ext cx="1628895" cy="1668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9210" tIns="29210" rIns="29210" bIns="2921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b="1" kern="1200" dirty="0" smtClean="0">
                  <a:solidFill>
                    <a:schemeClr val="tx1"/>
                  </a:solidFill>
                </a:rPr>
                <a:t>General Education Key Learning Objectives</a:t>
              </a:r>
              <a:endParaRPr lang="en-US" sz="23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8406759" y="1245224"/>
            <a:ext cx="2339680" cy="2283727"/>
            <a:chOff x="6362088" y="1107601"/>
            <a:chExt cx="2272225" cy="2254177"/>
          </a:xfrm>
        </p:grpSpPr>
        <p:sp>
          <p:nvSpPr>
            <p:cNvPr id="13" name="Oval 12"/>
            <p:cNvSpPr/>
            <p:nvPr/>
          </p:nvSpPr>
          <p:spPr>
            <a:xfrm>
              <a:off x="6362088" y="1107601"/>
              <a:ext cx="2272225" cy="2254177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l 4"/>
            <p:cNvSpPr/>
            <p:nvPr/>
          </p:nvSpPr>
          <p:spPr>
            <a:xfrm>
              <a:off x="6694848" y="1437718"/>
              <a:ext cx="1606705" cy="15939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9210" tIns="29210" rIns="29210" bIns="2921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b="1" kern="1200" dirty="0" smtClean="0">
                  <a:solidFill>
                    <a:schemeClr val="tx1"/>
                  </a:solidFill>
                </a:rPr>
                <a:t>Program Learning Objectives</a:t>
              </a:r>
              <a:endParaRPr lang="en-US" sz="23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684405" y="3742181"/>
            <a:ext cx="2411339" cy="2256284"/>
            <a:chOff x="3384796" y="3990385"/>
            <a:chExt cx="2299744" cy="2223593"/>
          </a:xfrm>
        </p:grpSpPr>
        <p:sp>
          <p:nvSpPr>
            <p:cNvPr id="16" name="Oval 15"/>
            <p:cNvSpPr/>
            <p:nvPr/>
          </p:nvSpPr>
          <p:spPr>
            <a:xfrm>
              <a:off x="3384796" y="3990385"/>
              <a:ext cx="2299744" cy="2223593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Oval 4"/>
            <p:cNvSpPr/>
            <p:nvPr/>
          </p:nvSpPr>
          <p:spPr>
            <a:xfrm>
              <a:off x="3721586" y="4316023"/>
              <a:ext cx="1626164" cy="15723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solidFill>
                    <a:schemeClr val="tx1"/>
                  </a:solidFill>
                </a:rPr>
                <a:t>Course Learning Objectives</a:t>
              </a:r>
              <a:endParaRPr lang="en-US" sz="28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411476" y="3572260"/>
            <a:ext cx="1153294" cy="671573"/>
            <a:chOff x="5479023" y="3259709"/>
            <a:chExt cx="1153294" cy="671573"/>
          </a:xfrm>
        </p:grpSpPr>
        <p:sp>
          <p:nvSpPr>
            <p:cNvPr id="19" name="Right Arrow 18"/>
            <p:cNvSpPr/>
            <p:nvPr/>
          </p:nvSpPr>
          <p:spPr>
            <a:xfrm rot="19272207">
              <a:off x="5479023" y="3259709"/>
              <a:ext cx="1153294" cy="671573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ight Arrow 4"/>
            <p:cNvSpPr/>
            <p:nvPr/>
          </p:nvSpPr>
          <p:spPr>
            <a:xfrm rot="30072207">
              <a:off x="5501248" y="3457141"/>
              <a:ext cx="951822" cy="4029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 dirty="0"/>
            </a:p>
          </p:txBody>
        </p:sp>
      </p:grpSp>
      <p:grpSp>
        <p:nvGrpSpPr>
          <p:cNvPr id="21" name="Group 20"/>
          <p:cNvGrpSpPr/>
          <p:nvPr/>
        </p:nvGrpSpPr>
        <p:grpSpPr>
          <a:xfrm rot="15496120">
            <a:off x="3376555" y="3508223"/>
            <a:ext cx="1153294" cy="671573"/>
            <a:chOff x="5479023" y="3259709"/>
            <a:chExt cx="1153294" cy="671573"/>
          </a:xfrm>
        </p:grpSpPr>
        <p:sp>
          <p:nvSpPr>
            <p:cNvPr id="22" name="Right Arrow 21"/>
            <p:cNvSpPr/>
            <p:nvPr/>
          </p:nvSpPr>
          <p:spPr>
            <a:xfrm rot="19272207">
              <a:off x="5479023" y="3259709"/>
              <a:ext cx="1153294" cy="671573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ight Arrow 4"/>
            <p:cNvSpPr/>
            <p:nvPr/>
          </p:nvSpPr>
          <p:spPr>
            <a:xfrm rot="30072207">
              <a:off x="5501248" y="3457141"/>
              <a:ext cx="951822" cy="4029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 dirty="0"/>
            </a:p>
          </p:txBody>
        </p:sp>
      </p:grpSp>
      <p:grpSp>
        <p:nvGrpSpPr>
          <p:cNvPr id="24" name="Group 23"/>
          <p:cNvGrpSpPr/>
          <p:nvPr/>
        </p:nvGrpSpPr>
        <p:grpSpPr>
          <a:xfrm rot="18590404">
            <a:off x="5507503" y="2617834"/>
            <a:ext cx="1015178" cy="792786"/>
            <a:chOff x="5479023" y="3259709"/>
            <a:chExt cx="1153294" cy="671573"/>
          </a:xfrm>
        </p:grpSpPr>
        <p:sp>
          <p:nvSpPr>
            <p:cNvPr id="25" name="Right Arrow 24"/>
            <p:cNvSpPr/>
            <p:nvPr/>
          </p:nvSpPr>
          <p:spPr>
            <a:xfrm rot="19272207">
              <a:off x="5479023" y="3259709"/>
              <a:ext cx="1153294" cy="671573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ight Arrow 4"/>
            <p:cNvSpPr/>
            <p:nvPr/>
          </p:nvSpPr>
          <p:spPr>
            <a:xfrm rot="30072207">
              <a:off x="5501248" y="3457141"/>
              <a:ext cx="951822" cy="4029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4954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3200" b="1" dirty="0">
                <a:solidFill>
                  <a:schemeClr val="tx1"/>
                </a:solidFill>
                <a:latin typeface="+mn-lt"/>
              </a:rPr>
              <a:t>Learning objectives </a:t>
            </a:r>
            <a:r>
              <a:rPr lang="en-US" altLang="en-US" sz="3200" b="1" dirty="0" smtClean="0">
                <a:solidFill>
                  <a:schemeClr val="tx1"/>
                </a:solidFill>
                <a:latin typeface="+mn-lt"/>
              </a:rPr>
              <a:t>are </a:t>
            </a:r>
            <a:r>
              <a:rPr lang="en-US" altLang="en-US" sz="3200" b="1" dirty="0" smtClean="0">
                <a:solidFill>
                  <a:srgbClr val="B20E8F"/>
                </a:solidFill>
                <a:latin typeface="+mn-lt"/>
              </a:rPr>
              <a:t>…</a:t>
            </a:r>
            <a:endParaRPr lang="en-US" altLang="en-US" sz="3200" b="1" dirty="0">
              <a:solidFill>
                <a:srgbClr val="B20E8F"/>
              </a:solidFill>
              <a:latin typeface="+mn-lt"/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altLang="en-US" sz="2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914400" lvl="1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3200" b="1" dirty="0" smtClean="0"/>
              <a:t>Student-centered</a:t>
            </a:r>
          </a:p>
          <a:p>
            <a:pPr marL="914400" lvl="1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3200" b="1" dirty="0"/>
              <a:t>Measurable</a:t>
            </a:r>
          </a:p>
          <a:p>
            <a:pPr marL="914400" lvl="1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3200" b="1" dirty="0" smtClean="0"/>
              <a:t>Specific</a:t>
            </a:r>
            <a:endParaRPr lang="en-US" altLang="en-US" sz="3200" b="1" dirty="0"/>
          </a:p>
          <a:p>
            <a:pPr lvl="1">
              <a:lnSpc>
                <a:spcPct val="80000"/>
              </a:lnSpc>
            </a:pPr>
            <a:endParaRPr lang="en-US" altLang="en-US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lvl="1">
              <a:lnSpc>
                <a:spcPct val="80000"/>
              </a:lnSpc>
            </a:pPr>
            <a:endParaRPr lang="en-US" altLang="en-US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en-US" alt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881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3200" b="1" dirty="0">
                <a:solidFill>
                  <a:schemeClr val="tx1"/>
                </a:solidFill>
                <a:latin typeface="+mn-lt"/>
              </a:rPr>
              <a:t>Learning objectives </a:t>
            </a:r>
            <a:r>
              <a:rPr lang="en-US" altLang="en-US" sz="3200" b="1" dirty="0" smtClean="0">
                <a:solidFill>
                  <a:schemeClr val="tx1"/>
                </a:solidFill>
                <a:latin typeface="+mn-lt"/>
              </a:rPr>
              <a:t>are </a:t>
            </a:r>
            <a:r>
              <a:rPr lang="en-US" altLang="en-US" sz="3200" b="1" dirty="0">
                <a:solidFill>
                  <a:srgbClr val="B20E8F"/>
                </a:solidFill>
                <a:latin typeface="+mn-lt"/>
              </a:rPr>
              <a:t>student-centered.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Content-focused</a:t>
            </a:r>
          </a:p>
          <a:p>
            <a:pPr lvl="2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tx1"/>
                </a:solidFill>
              </a:rPr>
              <a:t>The course will cover </a:t>
            </a:r>
            <a:r>
              <a:rPr lang="en-US" altLang="en-US" sz="2800" dirty="0" smtClean="0">
                <a:solidFill>
                  <a:schemeClr val="tx1"/>
                </a:solidFill>
              </a:rPr>
              <a:t>the </a:t>
            </a:r>
            <a:r>
              <a:rPr lang="en-US" altLang="en-US" sz="2800" dirty="0">
                <a:solidFill>
                  <a:schemeClr val="tx1"/>
                </a:solidFill>
              </a:rPr>
              <a:t>history of psychology, biological bases of psychology, and abnormal psychology.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altLang="en-US" sz="2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Student-centered</a:t>
            </a:r>
            <a:endParaRPr lang="en-US" altLang="en-US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2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B20E8F"/>
                </a:solidFill>
              </a:rPr>
              <a:t>Students will </a:t>
            </a:r>
            <a:r>
              <a:rPr lang="en-US" sz="2800" dirty="0">
                <a:solidFill>
                  <a:srgbClr val="0070C0"/>
                </a:solidFill>
              </a:rPr>
              <a:t>be able to </a:t>
            </a:r>
            <a:r>
              <a:rPr lang="en-US" sz="2800" dirty="0" smtClean="0">
                <a:solidFill>
                  <a:srgbClr val="0070C0"/>
                </a:solidFill>
              </a:rPr>
              <a:t>compare and contrast the causes and treatments of psychological disorders.</a:t>
            </a:r>
            <a:endParaRPr lang="en-US" altLang="en-US" sz="280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lnSpc>
                <a:spcPct val="80000"/>
              </a:lnSpc>
            </a:pPr>
            <a:endParaRPr lang="en-US" altLang="en-US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lvl="1">
              <a:lnSpc>
                <a:spcPct val="80000"/>
              </a:lnSpc>
            </a:pPr>
            <a:endParaRPr lang="en-US" altLang="en-US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en-US" alt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en-US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749386" y="5791200"/>
            <a:ext cx="7653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Example learning objectives from PPT delivered by Doris R. </a:t>
            </a:r>
            <a:r>
              <a:rPr lang="en-US" sz="1600" dirty="0" err="1"/>
              <a:t>Brodeur</a:t>
            </a:r>
            <a:r>
              <a:rPr lang="en-US" sz="1600" dirty="0"/>
              <a:t>, Ph.D. at M.I.T. (2003).</a:t>
            </a:r>
          </a:p>
        </p:txBody>
      </p:sp>
    </p:spTree>
    <p:extLst>
      <p:ext uri="{BB962C8B-B14F-4D97-AF65-F5344CB8AC3E}">
        <p14:creationId xmlns:p14="http://schemas.microsoft.com/office/powerpoint/2010/main" val="205075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14474</TotalTime>
  <Words>358</Words>
  <Application>Microsoft Office PowerPoint</Application>
  <PresentationFormat>Custom</PresentationFormat>
  <Paragraphs>108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Retrospect</vt:lpstr>
      <vt:lpstr>   Managing the Senate Recertification Process:   Course learning objectives   </vt:lpstr>
      <vt:lpstr>PowerPoint Presentation</vt:lpstr>
      <vt:lpstr> </vt:lpstr>
      <vt:lpstr> </vt:lpstr>
      <vt:lpstr> </vt:lpstr>
      <vt:lpstr> </vt:lpstr>
      <vt:lpstr>PowerPoint Presentation</vt:lpstr>
      <vt:lpstr>Learning objectives are …</vt:lpstr>
      <vt:lpstr>Learning objectives are student-centered.</vt:lpstr>
      <vt:lpstr>Learning objectives are measurable.</vt:lpstr>
      <vt:lpstr>Learning objectives are specific.</vt:lpstr>
      <vt:lpstr>PowerPoint Presentation</vt:lpstr>
      <vt:lpstr>Resources</vt:lpstr>
    </vt:vector>
  </TitlesOfParts>
  <Company>The Pennsylvania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Graduate Degrees  Learning Outcomes Assessment</dc:title>
  <dc:creator>bam85</dc:creator>
  <cp:lastModifiedBy>Deidre Yingling</cp:lastModifiedBy>
  <cp:revision>294</cp:revision>
  <cp:lastPrinted>2017-09-13T18:30:41Z</cp:lastPrinted>
  <dcterms:created xsi:type="dcterms:W3CDTF">2016-07-21T18:10:51Z</dcterms:created>
  <dcterms:modified xsi:type="dcterms:W3CDTF">2017-10-24T14:00:09Z</dcterms:modified>
</cp:coreProperties>
</file>