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5981D-A5FC-E57C-CA44-D2DCE2B985E4}" v="31" dt="2025-09-11T18:58:42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5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se, Angela" userId="S::arl15@psu.edu::4f4c03e9-a9f0-4f8e-bafb-a02487a9a9fd" providerId="AD" clId="Web-{79E5981D-A5FC-E57C-CA44-D2DCE2B985E4}"/>
    <pc:docChg chg="modSld">
      <pc:chgData name="Linse, Angela" userId="S::arl15@psu.edu::4f4c03e9-a9f0-4f8e-bafb-a02487a9a9fd" providerId="AD" clId="Web-{79E5981D-A5FC-E57C-CA44-D2DCE2B985E4}" dt="2025-09-11T18:58:42.593" v="30" actId="20577"/>
      <pc:docMkLst>
        <pc:docMk/>
      </pc:docMkLst>
      <pc:sldChg chg="modSp">
        <pc:chgData name="Linse, Angela" userId="S::arl15@psu.edu::4f4c03e9-a9f0-4f8e-bafb-a02487a9a9fd" providerId="AD" clId="Web-{79E5981D-A5FC-E57C-CA44-D2DCE2B985E4}" dt="2025-09-11T18:58:42.593" v="30" actId="20577"/>
        <pc:sldMkLst>
          <pc:docMk/>
          <pc:sldMk cId="1638815499" sldId="259"/>
        </pc:sldMkLst>
        <pc:spChg chg="mod">
          <ac:chgData name="Linse, Angela" userId="S::arl15@psu.edu::4f4c03e9-a9f0-4f8e-bafb-a02487a9a9fd" providerId="AD" clId="Web-{79E5981D-A5FC-E57C-CA44-D2DCE2B985E4}" dt="2025-09-11T18:58:42.593" v="30" actId="20577"/>
          <ac:spMkLst>
            <pc:docMk/>
            <pc:sldMk cId="1638815499" sldId="259"/>
            <ac:spMk id="5" creationId="{00000000-0000-0000-0000-000000000000}"/>
          </ac:spMkLst>
        </pc:spChg>
      </pc:sldChg>
    </pc:docChg>
  </pc:docChgLst>
  <pc:docChgLst>
    <pc:chgData name="Linse, Angela" userId="S::arl15@psu.edu::4f4c03e9-a9f0-4f8e-bafb-a02487a9a9fd" providerId="AD" clId="Web-{695DD462-2388-6BE8-50DF-E1BCAD53BE78}"/>
    <pc:docChg chg="modSld">
      <pc:chgData name="Linse, Angela" userId="S::arl15@psu.edu::4f4c03e9-a9f0-4f8e-bafb-a02487a9a9fd" providerId="AD" clId="Web-{695DD462-2388-6BE8-50DF-E1BCAD53BE78}" dt="2025-09-08T21:57:15.316" v="120" actId="14100"/>
      <pc:docMkLst>
        <pc:docMk/>
      </pc:docMkLst>
      <pc:sldChg chg="modSp">
        <pc:chgData name="Linse, Angela" userId="S::arl15@psu.edu::4f4c03e9-a9f0-4f8e-bafb-a02487a9a9fd" providerId="AD" clId="Web-{695DD462-2388-6BE8-50DF-E1BCAD53BE78}" dt="2025-09-08T21:57:15.316" v="120" actId="14100"/>
        <pc:sldMkLst>
          <pc:docMk/>
          <pc:sldMk cId="103206859" sldId="257"/>
        </pc:sldMkLst>
        <pc:spChg chg="mod">
          <ac:chgData name="Linse, Angela" userId="S::arl15@psu.edu::4f4c03e9-a9f0-4f8e-bafb-a02487a9a9fd" providerId="AD" clId="Web-{695DD462-2388-6BE8-50DF-E1BCAD53BE78}" dt="2025-09-08T21:57:15.316" v="120" actId="14100"/>
          <ac:spMkLst>
            <pc:docMk/>
            <pc:sldMk cId="103206859" sldId="257"/>
            <ac:spMk id="6" creationId="{00000000-0000-0000-0000-000000000000}"/>
          </ac:spMkLst>
        </pc:spChg>
      </pc:sldChg>
      <pc:sldChg chg="modSp">
        <pc:chgData name="Linse, Angela" userId="S::arl15@psu.edu::4f4c03e9-a9f0-4f8e-bafb-a02487a9a9fd" providerId="AD" clId="Web-{695DD462-2388-6BE8-50DF-E1BCAD53BE78}" dt="2025-09-08T21:52:33.611" v="64" actId="20577"/>
        <pc:sldMkLst>
          <pc:docMk/>
          <pc:sldMk cId="1638815499" sldId="259"/>
        </pc:sldMkLst>
        <pc:spChg chg="mod">
          <ac:chgData name="Linse, Angela" userId="S::arl15@psu.edu::4f4c03e9-a9f0-4f8e-bafb-a02487a9a9fd" providerId="AD" clId="Web-{695DD462-2388-6BE8-50DF-E1BCAD53BE78}" dt="2025-09-08T21:52:33.611" v="64" actId="20577"/>
          <ac:spMkLst>
            <pc:docMk/>
            <pc:sldMk cId="1638815499" sldId="259"/>
            <ac:spMk id="5" creationId="{00000000-0000-0000-0000-000000000000}"/>
          </ac:spMkLst>
        </pc:spChg>
      </pc:sldChg>
    </pc:docChg>
  </pc:docChgLst>
  <pc:docChgLst>
    <pc:chgData name="Linse, Angela" userId="S::arl15@psu.edu::4f4c03e9-a9f0-4f8e-bafb-a02487a9a9fd" providerId="AD" clId="Web-{532A736B-21E8-E657-BB02-0C10963A53B1}"/>
    <pc:docChg chg="modSld">
      <pc:chgData name="Linse, Angela" userId="S::arl15@psu.edu::4f4c03e9-a9f0-4f8e-bafb-a02487a9a9fd" providerId="AD" clId="Web-{532A736B-21E8-E657-BB02-0C10963A53B1}" dt="2025-04-18T16:48:00.481" v="0" actId="20577"/>
      <pc:docMkLst>
        <pc:docMk/>
      </pc:docMkLst>
      <pc:sldChg chg="modSp">
        <pc:chgData name="Linse, Angela" userId="S::arl15@psu.edu::4f4c03e9-a9f0-4f8e-bafb-a02487a9a9fd" providerId="AD" clId="Web-{532A736B-21E8-E657-BB02-0C10963A53B1}" dt="2025-04-18T16:48:00.481" v="0" actId="20577"/>
        <pc:sldMkLst>
          <pc:docMk/>
          <pc:sldMk cId="3695459211" sldId="256"/>
        </pc:sldMkLst>
      </pc:sldChg>
    </pc:docChg>
  </pc:docChgLst>
  <pc:docChgLst>
    <pc:chgData name="Linse, Angela" userId="4f4c03e9-a9f0-4f8e-bafb-a02487a9a9fd" providerId="ADAL" clId="{2A84BE36-EB47-4103-9D26-95FF87B0EEF9}"/>
    <pc:docChg chg="custSel modSld">
      <pc:chgData name="Linse, Angela" userId="4f4c03e9-a9f0-4f8e-bafb-a02487a9a9fd" providerId="ADAL" clId="{2A84BE36-EB47-4103-9D26-95FF87B0EEF9}" dt="2025-09-11T19:06:40.053" v="172" actId="20577"/>
      <pc:docMkLst>
        <pc:docMk/>
      </pc:docMkLst>
      <pc:sldChg chg="modSp mod">
        <pc:chgData name="Linse, Angela" userId="4f4c03e9-a9f0-4f8e-bafb-a02487a9a9fd" providerId="ADAL" clId="{2A84BE36-EB47-4103-9D26-95FF87B0EEF9}" dt="2025-09-11T19:06:40.053" v="172" actId="20577"/>
        <pc:sldMkLst>
          <pc:docMk/>
          <pc:sldMk cId="3695459211" sldId="256"/>
        </pc:sldMkLst>
        <pc:spChg chg="mod">
          <ac:chgData name="Linse, Angela" userId="4f4c03e9-a9f0-4f8e-bafb-a02487a9a9fd" providerId="ADAL" clId="{2A84BE36-EB47-4103-9D26-95FF87B0EEF9}" dt="2025-09-11T19:06:40.053" v="172" actId="20577"/>
          <ac:spMkLst>
            <pc:docMk/>
            <pc:sldMk cId="3695459211" sldId="256"/>
            <ac:spMk id="5" creationId="{00000000-0000-0000-0000-000000000000}"/>
          </ac:spMkLst>
        </pc:spChg>
      </pc:sldChg>
      <pc:sldChg chg="modSp mod">
        <pc:chgData name="Linse, Angela" userId="4f4c03e9-a9f0-4f8e-bafb-a02487a9a9fd" providerId="ADAL" clId="{2A84BE36-EB47-4103-9D26-95FF87B0EEF9}" dt="2025-09-11T19:04:18.334" v="68" actId="6549"/>
        <pc:sldMkLst>
          <pc:docMk/>
          <pc:sldMk cId="1638815499" sldId="259"/>
        </pc:sldMkLst>
        <pc:spChg chg="mod">
          <ac:chgData name="Linse, Angela" userId="4f4c03e9-a9f0-4f8e-bafb-a02487a9a9fd" providerId="ADAL" clId="{2A84BE36-EB47-4103-9D26-95FF87B0EEF9}" dt="2025-09-11T19:04:18.334" v="68" actId="6549"/>
          <ac:spMkLst>
            <pc:docMk/>
            <pc:sldMk cId="1638815499" sldId="259"/>
            <ac:spMk id="5" creationId="{00000000-0000-0000-0000-000000000000}"/>
          </ac:spMkLst>
        </pc:spChg>
      </pc:sldChg>
    </pc:docChg>
  </pc:docChgLst>
  <pc:docChgLst>
    <pc:chgData name="Linse, Angela" userId="4f4c03e9-a9f0-4f8e-bafb-a02487a9a9fd" providerId="ADAL" clId="{DB1E5A1F-B66F-4AB7-8853-71A8642EE070}"/>
    <pc:docChg chg="undo custSel addSld modSld">
      <pc:chgData name="Linse, Angela" userId="4f4c03e9-a9f0-4f8e-bafb-a02487a9a9fd" providerId="ADAL" clId="{DB1E5A1F-B66F-4AB7-8853-71A8642EE070}" dt="2025-01-29T23:01:46.282" v="2703" actId="20577"/>
      <pc:docMkLst>
        <pc:docMk/>
      </pc:docMkLst>
      <pc:sldChg chg="modSp mod">
        <pc:chgData name="Linse, Angela" userId="4f4c03e9-a9f0-4f8e-bafb-a02487a9a9fd" providerId="ADAL" clId="{DB1E5A1F-B66F-4AB7-8853-71A8642EE070}" dt="2025-01-29T22:59:46.897" v="2690" actId="948"/>
        <pc:sldMkLst>
          <pc:docMk/>
          <pc:sldMk cId="3695459211" sldId="256"/>
        </pc:sldMkLst>
      </pc:sldChg>
      <pc:sldChg chg="modSp mod">
        <pc:chgData name="Linse, Angela" userId="4f4c03e9-a9f0-4f8e-bafb-a02487a9a9fd" providerId="ADAL" clId="{DB1E5A1F-B66F-4AB7-8853-71A8642EE070}" dt="2025-01-29T22:57:30.783" v="2669" actId="20577"/>
        <pc:sldMkLst>
          <pc:docMk/>
          <pc:sldMk cId="103206859" sldId="257"/>
        </pc:sldMkLst>
      </pc:sldChg>
      <pc:sldChg chg="modSp mod">
        <pc:chgData name="Linse, Angela" userId="4f4c03e9-a9f0-4f8e-bafb-a02487a9a9fd" providerId="ADAL" clId="{DB1E5A1F-B66F-4AB7-8853-71A8642EE070}" dt="2025-01-29T22:51:56.378" v="2570" actId="12788"/>
        <pc:sldMkLst>
          <pc:docMk/>
          <pc:sldMk cId="1264622660" sldId="258"/>
        </pc:sldMkLst>
      </pc:sldChg>
      <pc:sldChg chg="modSp add mod">
        <pc:chgData name="Linse, Angela" userId="4f4c03e9-a9f0-4f8e-bafb-a02487a9a9fd" providerId="ADAL" clId="{DB1E5A1F-B66F-4AB7-8853-71A8642EE070}" dt="2025-01-29T23:01:46.282" v="2703" actId="20577"/>
        <pc:sldMkLst>
          <pc:docMk/>
          <pc:sldMk cId="1638815499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C6262-BB3A-40C2-AE57-D62F638E9803}" type="datetimeFigureOut"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ECB4B-F61A-4885-ABCF-5BDE509C7FC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0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Please suggest to students that they keep the email message notifying them to schedule a date and time for their exam. There is also a desktop computer in the lobby of the Testing Center that they may sign into to reschedule.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AECB4B-F61A-4885-ABCF-5BDE509C7FC2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75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Please suggest to students that they keep the email message notifying them to schedule a date and time for their exam. There is also a desktop computer in the lobby of the Testing Center that they may sign into to reschedule.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AECB4B-F61A-4885-ABCF-5BDE509C7FC2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8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1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3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3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0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6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2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1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5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5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0F97B-5218-44DB-9DB2-71885397B677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F1C1-EC3D-47F9-8DD7-35A095B0F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0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enate.psu.edu/policies-and-rules-for-undergraduate-students/47-00-48-00-and-49-00-grades/%2349-20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413253"/>
            <a:ext cx="10515600" cy="707319"/>
          </a:xfrm>
        </p:spPr>
        <p:txBody>
          <a:bodyPr/>
          <a:lstStyle/>
          <a:p>
            <a:r>
              <a:rPr lang="en-US" b="1" dirty="0"/>
              <a:t>eTesting Reminders for Students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467853"/>
            <a:ext cx="10423358" cy="497689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94970" lvl="0" indent="-337820">
              <a:spcBef>
                <a:spcPts val="1800"/>
              </a:spcBef>
            </a:pPr>
            <a:r>
              <a:rPr lang="en-US" sz="3200" dirty="0"/>
              <a:t>The Pollock Testing Center is </a:t>
            </a:r>
            <a:r>
              <a:rPr lang="en-US" sz="3200" u="sng" dirty="0"/>
              <a:t>on campus</a:t>
            </a:r>
            <a:r>
              <a:rPr lang="en-US" sz="3200" dirty="0"/>
              <a:t> at 504 Pollock Rd. </a:t>
            </a:r>
          </a:p>
          <a:p>
            <a:pPr marL="394970" lvl="0" indent="-337820">
              <a:spcBef>
                <a:spcPts val="1800"/>
              </a:spcBef>
            </a:pPr>
            <a:r>
              <a:rPr lang="en-US" sz="3200" dirty="0"/>
              <a:t>Carefully read the email to register for your exam.</a:t>
            </a:r>
          </a:p>
          <a:p>
            <a:pPr marL="394970" lvl="0" indent="-337820">
              <a:spcBef>
                <a:spcPts val="1800"/>
              </a:spcBef>
            </a:pPr>
            <a:r>
              <a:rPr lang="en-US" sz="3200" dirty="0"/>
              <a:t>Only choose a timeslot that allows you to arrive the 30 min. before your exam. </a:t>
            </a:r>
          </a:p>
          <a:p>
            <a:pPr marL="394970" indent="-337820">
              <a:spcBef>
                <a:spcPts val="1800"/>
              </a:spcBef>
            </a:pPr>
            <a:r>
              <a:rPr lang="en-US" sz="3200" b="1" dirty="0">
                <a:highlight>
                  <a:srgbClr val="FFFF00"/>
                </a:highlight>
              </a:rPr>
              <a:t>Late check-in is not allowed</a:t>
            </a:r>
            <a:r>
              <a:rPr lang="en-US" sz="3200" dirty="0"/>
              <a:t>. Our staff cannot override the technology.</a:t>
            </a:r>
          </a:p>
          <a:p>
            <a:pPr marL="394970" indent="-337820">
              <a:spcBef>
                <a:spcPts val="1800"/>
              </a:spcBef>
            </a:pPr>
            <a:r>
              <a:rPr lang="en-US" sz="3200" dirty="0"/>
              <a:t>Please do not come to the Testing Center if you are ill. </a:t>
            </a:r>
          </a:p>
          <a:p>
            <a:pPr marL="394970" indent="-337820">
              <a:spcBef>
                <a:spcPts val="1800"/>
              </a:spcBef>
            </a:pPr>
            <a:r>
              <a:rPr lang="en-US" sz="3200" dirty="0">
                <a:highlight>
                  <a:srgbClr val="FFFF00"/>
                </a:highlight>
              </a:rPr>
              <a:t>New</a:t>
            </a:r>
            <a:r>
              <a:rPr lang="en-US" sz="3200" dirty="0"/>
              <a:t>: no smart glasses or vaping devices allowed.</a:t>
            </a:r>
          </a:p>
        </p:txBody>
      </p:sp>
    </p:spTree>
    <p:extLst>
      <p:ext uri="{BB962C8B-B14F-4D97-AF65-F5344CB8AC3E}">
        <p14:creationId xmlns:p14="http://schemas.microsoft.com/office/powerpoint/2010/main" val="369545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319"/>
          </a:xfrm>
        </p:spPr>
        <p:txBody>
          <a:bodyPr/>
          <a:lstStyle/>
          <a:p>
            <a:r>
              <a:rPr lang="en-US" b="1" dirty="0"/>
              <a:t>eTesting Student Conduct Expectations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72027" y="1179095"/>
            <a:ext cx="11295647" cy="54926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spcBef>
                <a:spcPts val="600"/>
              </a:spcBef>
            </a:pPr>
            <a:r>
              <a:rPr lang="en-US" sz="3000" dirty="0"/>
              <a:t>Be respectful to staff and other students</a:t>
            </a:r>
            <a:endParaRPr lang="en-US" sz="3000" b="1" dirty="0"/>
          </a:p>
          <a:p>
            <a:pPr marL="457200" indent="-457200">
              <a:spcBef>
                <a:spcPts val="300"/>
              </a:spcBef>
            </a:pPr>
            <a:r>
              <a:rPr lang="en-US" sz="3000" dirty="0"/>
              <a:t>All testing stops at 11:00 pm </a:t>
            </a:r>
            <a:r>
              <a:rPr lang="en-US" sz="2600" dirty="0"/>
              <a:t>(no extra-time exams in last timeslot)</a:t>
            </a:r>
            <a:endParaRPr lang="en-US" sz="2600" dirty="0">
              <a:ea typeface="Calibri" panose="020F0502020204030204"/>
              <a:cs typeface="Calibri" panose="020F0502020204030204"/>
            </a:endParaRPr>
          </a:p>
          <a:p>
            <a:pPr indent="0">
              <a:spcBef>
                <a:spcPts val="1200"/>
              </a:spcBef>
              <a:buNone/>
            </a:pPr>
            <a:r>
              <a:rPr lang="en-US" sz="3000" dirty="0"/>
              <a:t>Before reaching the turnstile, have </a:t>
            </a:r>
            <a:r>
              <a:rPr lang="en-US" sz="3000" u="sng" dirty="0"/>
              <a:t>in your hand</a:t>
            </a:r>
            <a:r>
              <a:rPr lang="en-US" sz="3000" dirty="0"/>
              <a:t>: </a:t>
            </a: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dirty="0"/>
              <a:t>Student ID (phone should be </a:t>
            </a:r>
            <a:r>
              <a:rPr lang="en-US" i="1" dirty="0"/>
              <a:t>silenced</a:t>
            </a:r>
            <a:r>
              <a:rPr lang="en-US" dirty="0"/>
              <a:t>)</a:t>
            </a: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dirty="0"/>
              <a:t>Instructor allowed items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dirty="0"/>
              <a:t>Only water in clear container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000" dirty="0"/>
              <a:t>Already in a closeable bag:</a:t>
            </a: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sz="2800" dirty="0">
                <a:ea typeface="Calibri"/>
                <a:cs typeface="Calibri"/>
              </a:rPr>
              <a:t>Smart glasses</a:t>
            </a: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dirty="0">
                <a:ea typeface="Calibri"/>
                <a:cs typeface="Calibri"/>
              </a:rPr>
              <a:t>Vaping devices</a:t>
            </a: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sz="2800" i="1" dirty="0"/>
              <a:t>Silenced</a:t>
            </a:r>
            <a:r>
              <a:rPr lang="en-US" sz="2800" dirty="0"/>
              <a:t> smart watch</a:t>
            </a:r>
            <a:endParaRPr lang="en-US" dirty="0">
              <a:ea typeface="Calibri"/>
              <a:cs typeface="Calibri"/>
            </a:endParaRPr>
          </a:p>
          <a:p>
            <a:pPr marL="1035050" indent="-457200">
              <a:spcBef>
                <a:spcPts val="0"/>
              </a:spcBef>
              <a:buSzPct val="100000"/>
              <a:buFont typeface="Calibri" panose="020F0502020204030204" pitchFamily="34" charset="0"/>
              <a:buChar char="◦"/>
            </a:pPr>
            <a:r>
              <a:rPr lang="en-US" sz="2800" dirty="0"/>
              <a:t>Headphones (unless used for exam)</a:t>
            </a:r>
            <a:endParaRPr lang="en-US" sz="2800" dirty="0">
              <a:ea typeface="Calibri"/>
              <a:cs typeface="Calibri"/>
            </a:endParaRPr>
          </a:p>
          <a:p>
            <a:pPr indent="0">
              <a:spcBef>
                <a:spcPts val="1200"/>
              </a:spcBef>
              <a:buNone/>
            </a:pPr>
            <a:r>
              <a:rPr lang="en-US" sz="3000" i="1" dirty="0"/>
              <a:t>Please do not block the check-in desk while putting away your ID</a:t>
            </a:r>
          </a:p>
        </p:txBody>
      </p:sp>
    </p:spTree>
    <p:extLst>
      <p:ext uri="{BB962C8B-B14F-4D97-AF65-F5344CB8AC3E}">
        <p14:creationId xmlns:p14="http://schemas.microsoft.com/office/powerpoint/2010/main" val="163881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319"/>
          </a:xfrm>
        </p:spPr>
        <p:txBody>
          <a:bodyPr/>
          <a:lstStyle/>
          <a:p>
            <a:r>
              <a:rPr lang="en-US" b="1" dirty="0"/>
              <a:t>eTesting Academic Integrity Expectations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31921" y="1707492"/>
            <a:ext cx="10728158" cy="46095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342900"/>
            <a:r>
              <a:rPr lang="en-US" sz="3000" b="1" dirty="0"/>
              <a:t>Smart Glasses</a:t>
            </a:r>
            <a:r>
              <a:rPr lang="en-US" sz="2600" dirty="0"/>
              <a:t> are not allowed in the testing room </a:t>
            </a:r>
            <a:endParaRPr lang="en-US" sz="2600" dirty="0">
              <a:ea typeface="Calibri"/>
              <a:cs typeface="Calibri"/>
            </a:endParaRPr>
          </a:p>
          <a:p>
            <a:pPr marL="457200" lvl="0" indent="-342900"/>
            <a:r>
              <a:rPr lang="en-US" sz="3000" b="1" dirty="0"/>
              <a:t>Bags closed</a:t>
            </a:r>
            <a:r>
              <a:rPr lang="en-US" sz="3000" dirty="0"/>
              <a:t> </a:t>
            </a:r>
            <a:r>
              <a:rPr lang="en-US" sz="2600" dirty="0"/>
              <a:t>while in the testing room</a:t>
            </a:r>
            <a:endParaRPr lang="en-US" sz="2600" dirty="0">
              <a:ea typeface="Calibri"/>
              <a:cs typeface="Calibri"/>
            </a:endParaRPr>
          </a:p>
          <a:p>
            <a:pPr marL="457200" lvl="0" indent="-342900"/>
            <a:r>
              <a:rPr lang="en-US" sz="3000" b="1" dirty="0"/>
              <a:t>Bags out of reach</a:t>
            </a:r>
            <a:r>
              <a:rPr lang="en-US" sz="3000" dirty="0"/>
              <a:t> </a:t>
            </a:r>
            <a:r>
              <a:rPr lang="en-US" sz="2600" dirty="0"/>
              <a:t>(stowed under desk or on top shelf)</a:t>
            </a:r>
            <a:r>
              <a:rPr lang="en-US" sz="3000" dirty="0"/>
              <a:t> </a:t>
            </a:r>
            <a:endParaRPr lang="en-US" dirty="0"/>
          </a:p>
          <a:p>
            <a:pPr marL="457200" indent="-342900"/>
            <a:r>
              <a:rPr lang="en-US" sz="3000" b="1" dirty="0"/>
              <a:t>Empty desktop</a:t>
            </a:r>
            <a:r>
              <a:rPr lang="en-US" sz="3000" dirty="0"/>
              <a:t> </a:t>
            </a:r>
            <a:r>
              <a:rPr lang="en-US" sz="2600" dirty="0"/>
              <a:t>(except materials allowed by your instructor)</a:t>
            </a:r>
          </a:p>
          <a:p>
            <a:pPr marL="457200" lvl="0" indent="-342900"/>
            <a:r>
              <a:rPr lang="en-US" sz="3000" b="1" dirty="0"/>
              <a:t>Stay at your assigned desk </a:t>
            </a:r>
            <a:r>
              <a:rPr lang="en-US" sz="2600" dirty="0"/>
              <a:t>(except necessary visits to the restroom)</a:t>
            </a:r>
          </a:p>
          <a:p>
            <a:pPr marL="457200" lvl="0" indent="-342900"/>
            <a:r>
              <a:rPr lang="en-US" sz="3000" b="1" dirty="0"/>
              <a:t>Silence</a:t>
            </a:r>
            <a:r>
              <a:rPr lang="en-US" sz="3000" dirty="0"/>
              <a:t> </a:t>
            </a:r>
            <a:r>
              <a:rPr lang="en-US" sz="2600" dirty="0"/>
              <a:t>(no talking)</a:t>
            </a:r>
          </a:p>
          <a:p>
            <a:pPr marL="457200" lvl="0" indent="-342900"/>
            <a:r>
              <a:rPr lang="en-US" sz="3000" b="1" dirty="0"/>
              <a:t>Solitary work</a:t>
            </a:r>
            <a:r>
              <a:rPr lang="en-US" sz="3000" dirty="0"/>
              <a:t> </a:t>
            </a:r>
            <a:r>
              <a:rPr lang="en-US" sz="2600" dirty="0"/>
              <a:t>(no communication with other students)</a:t>
            </a:r>
          </a:p>
          <a:p>
            <a:pPr marL="457200" indent="-342900"/>
            <a:r>
              <a:rPr lang="en-US" sz="3000" b="1" dirty="0"/>
              <a:t>Be familiar</a:t>
            </a:r>
            <a:r>
              <a:rPr lang="en-US" sz="3000" dirty="0"/>
              <a:t> with the University’s </a:t>
            </a:r>
            <a:r>
              <a:rPr lang="en-US" sz="3000" u="sng" dirty="0">
                <a:hlinkClick r:id="rId2"/>
              </a:rPr>
              <a:t>Academic Integrity policy</a:t>
            </a: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20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1602" y="1402648"/>
            <a:ext cx="6908797" cy="132150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3200" dirty="0"/>
              <a:t>Disruptive students will be asked to move to the end of the check-in line.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860778" y="3012020"/>
            <a:ext cx="10470444" cy="180551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3200" dirty="0"/>
              <a:t>Students who violate Testing Center expectations </a:t>
            </a:r>
          </a:p>
          <a:p>
            <a:pPr algn="ctr">
              <a:lnSpc>
                <a:spcPct val="90000"/>
              </a:lnSpc>
            </a:pPr>
            <a:r>
              <a:rPr lang="en-US" sz="3200" dirty="0"/>
              <a:t>will be reported to the instructor and possibly to the</a:t>
            </a:r>
            <a:br>
              <a:rPr lang="en-US" sz="3200" dirty="0"/>
            </a:br>
            <a:r>
              <a:rPr lang="en-US" sz="3200" dirty="0"/>
              <a:t>Office of Student Accountability and Conflict Response.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1" y="5127985"/>
            <a:ext cx="5638798" cy="12982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Persistent disruptors will be asked leave the Testing Center.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7644" y="383823"/>
            <a:ext cx="10780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+mj-lt"/>
              </a:rPr>
              <a:t>Consequences of Student Misconduct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4622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74637565BDE5489906B892B68FCD74" ma:contentTypeVersion="18" ma:contentTypeDescription="Create a new document." ma:contentTypeScope="" ma:versionID="b08a5b90933acb577c8741547e1ed17b">
  <xsd:schema xmlns:xsd="http://www.w3.org/2001/XMLSchema" xmlns:xs="http://www.w3.org/2001/XMLSchema" xmlns:p="http://schemas.microsoft.com/office/2006/metadata/properties" xmlns:ns2="29a24ff3-4092-4929-956b-1ea5a10c163b" xmlns:ns3="88ccfbce-2e63-4517-84a1-5e176e9bafca" targetNamespace="http://schemas.microsoft.com/office/2006/metadata/properties" ma:root="true" ma:fieldsID="468f5310c0442ead23f54f5c9c32f443" ns2:_="" ns3:_="">
    <xsd:import namespace="29a24ff3-4092-4929-956b-1ea5a10c163b"/>
    <xsd:import namespace="88ccfbce-2e63-4517-84a1-5e176e9baf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24ff3-4092-4929-956b-1ea5a10c16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3ea2cae-4cb9-4b8e-bdfd-c7be82f1c24a}" ma:internalName="TaxCatchAll" ma:showField="CatchAllData" ma:web="29a24ff3-4092-4929-956b-1ea5a10c1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cfbce-2e63-4517-84a1-5e176e9ba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a24ff3-4092-4929-956b-1ea5a10c163b" xsi:nil="true"/>
    <lcf76f155ced4ddcb4097134ff3c332f xmlns="88ccfbce-2e63-4517-84a1-5e176e9bafc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22212D-0E37-46AB-8769-051A423823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a24ff3-4092-4929-956b-1ea5a10c163b"/>
    <ds:schemaRef ds:uri="88ccfbce-2e63-4517-84a1-5e176e9baf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0AEDB2-E971-4315-88C1-05C0F161549F}">
  <ds:schemaRefs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29a24ff3-4092-4929-956b-1ea5a10c163b"/>
    <ds:schemaRef ds:uri="http://schemas.microsoft.com/office/2006/documentManagement/types"/>
    <ds:schemaRef ds:uri="88ccfbce-2e63-4517-84a1-5e176e9bafca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5402C51-ADB4-4DBF-8568-3FF41433F6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3448</TotalTime>
  <Words>383</Words>
  <Application>Microsoft Office PowerPoint</Application>
  <PresentationFormat>Widescreen</PresentationFormat>
  <Paragraphs>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eTesting Reminders for Students</vt:lpstr>
      <vt:lpstr>eTesting Student Conduct Expectations</vt:lpstr>
      <vt:lpstr>eTesting Academic Integrity Expectations</vt:lpstr>
      <vt:lpstr>PowerPoint Presentation</vt:lpstr>
    </vt:vector>
  </TitlesOfParts>
  <Company>Penn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Linse, Angela</dc:creator>
  <cp:lastModifiedBy>Linse, Angela</cp:lastModifiedBy>
  <cp:revision>85</cp:revision>
  <dcterms:created xsi:type="dcterms:W3CDTF">2023-09-06T18:00:18Z</dcterms:created>
  <dcterms:modified xsi:type="dcterms:W3CDTF">2025-09-11T19:07:56Z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0x0101008A74637565BDE5489906B892B68FCD74</vt:lpwstr>
  </property>
  <property fmtid="{D5CDD505-2E9C-101B-9397-08002B2CF9AE}" pid="3" name="MediaServiceImageTags">
    <vt:lpwstr/>
  </property>
</Properties>
</file>