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sldIdLst>
    <p:sldId id="256" r:id="rId2"/>
    <p:sldId id="257" r:id="rId3"/>
    <p:sldId id="266" r:id="rId4"/>
    <p:sldId id="276" r:id="rId5"/>
    <p:sldId id="271" r:id="rId6"/>
    <p:sldId id="277" r:id="rId7"/>
    <p:sldId id="274" r:id="rId8"/>
    <p:sldId id="268" r:id="rId9"/>
    <p:sldId id="270" r:id="rId10"/>
    <p:sldId id="269" r:id="rId11"/>
    <p:sldId id="278" r:id="rId12"/>
    <p:sldId id="286" r:id="rId13"/>
    <p:sldId id="279" r:id="rId14"/>
    <p:sldId id="287" r:id="rId15"/>
    <p:sldId id="288" r:id="rId16"/>
    <p:sldId id="282" r:id="rId17"/>
    <p:sldId id="284" r:id="rId18"/>
    <p:sldId id="285" r:id="rId19"/>
    <p:sldId id="280" r:id="rId20"/>
    <p:sldId id="295" r:id="rId21"/>
    <p:sldId id="289" r:id="rId22"/>
    <p:sldId id="267" r:id="rId23"/>
    <p:sldId id="273" r:id="rId24"/>
    <p:sldId id="290" r:id="rId25"/>
    <p:sldId id="29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57" autoAdjust="0"/>
    <p:restoredTop sz="94660"/>
  </p:normalViewPr>
  <p:slideViewPr>
    <p:cSldViewPr snapToGrid="0">
      <p:cViewPr>
        <p:scale>
          <a:sx n="60" d="100"/>
          <a:sy n="60" d="100"/>
        </p:scale>
        <p:origin x="132" y="-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urriculum.psu.ed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urriculum.psu.edu/" TargetMode="Externa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gened.psu.edu/sites/default/files/docs/Syllabus%20Information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gened.psu.edu/" TargetMode="Externa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senate.psu.edu/senators/standing-committees/curricular-affairs/members/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senate.psu.edu/senators/important-dates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2732" y="1298448"/>
            <a:ext cx="7612316" cy="2169966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Managing the Senate Recertification Process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2732" y="3941379"/>
            <a:ext cx="8465861" cy="2182974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sz="2000" dirty="0" smtClean="0"/>
              <a:t>Maggie Slattery, Assistant Dean for General Education 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Suzanna Linn, Vice-Chair, Senate Committee on Curricular Affairs (SCCA)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Suzanne Weinstein, Assistant Director of Learning Outcomes Assessment</a:t>
            </a:r>
          </a:p>
          <a:p>
            <a:r>
              <a:rPr lang="en-US" sz="2000" dirty="0" smtClean="0"/>
              <a:t>October 25, 2017</a:t>
            </a:r>
          </a:p>
          <a:p>
            <a:endParaRPr lang="en-US" sz="2000" dirty="0"/>
          </a:p>
          <a:p>
            <a:r>
              <a:rPr lang="en-US" sz="2000" dirty="0" smtClean="0"/>
              <a:t>Slides were provided by Michele </a:t>
            </a:r>
            <a:r>
              <a:rPr lang="en-US" sz="2000" dirty="0" err="1" smtClean="0"/>
              <a:t>Duffey</a:t>
            </a:r>
            <a:r>
              <a:rPr lang="en-US" sz="2000" dirty="0" smtClean="0"/>
              <a:t>, Chair, SCCA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5234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 Review &amp; Consultation System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(curriculum.psu.edu)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82147" y="798490"/>
            <a:ext cx="7315200" cy="4181706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Curriculum System</a:t>
            </a:r>
          </a:p>
          <a:p>
            <a:r>
              <a:rPr lang="en-US" sz="2400" dirty="0" smtClean="0"/>
              <a:t>Course proposals are created and vetted through the Course Review and Consultation System (CRCS) (</a:t>
            </a:r>
            <a:r>
              <a:rPr lang="en-US" sz="2400" dirty="0" smtClean="0">
                <a:hlinkClick r:id="rId2"/>
              </a:rPr>
              <a:t>www.curriculum.psu.edu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CRCS will take you through the steps in entering a proposal and will provide all required fields (</a:t>
            </a:r>
            <a:r>
              <a:rPr lang="en-US" sz="2400" i="1" dirty="0" smtClean="0"/>
              <a:t>which will differ based on GenEd domain selection/ if Integrative Studies is chosen</a:t>
            </a:r>
            <a:r>
              <a:rPr lang="en-US" sz="2400" dirty="0" smtClean="0"/>
              <a:t>).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8203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Complete Course Proposal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Complete Course Proposal Has:</a:t>
            </a:r>
          </a:p>
          <a:p>
            <a:endParaRPr lang="en-US" dirty="0" smtClean="0"/>
          </a:p>
          <a:p>
            <a:r>
              <a:rPr lang="en-US" sz="2400" dirty="0" smtClean="0"/>
              <a:t>Been submitted via </a:t>
            </a:r>
            <a:r>
              <a:rPr lang="en-US" sz="2400" dirty="0" smtClean="0">
                <a:hlinkClick r:id="rId2"/>
              </a:rPr>
              <a:t>www.curriculum.psu.edu</a:t>
            </a:r>
            <a:endParaRPr lang="en-US" sz="2400" dirty="0" smtClean="0"/>
          </a:p>
          <a:p>
            <a:r>
              <a:rPr lang="en-US" sz="2400" dirty="0" smtClean="0"/>
              <a:t>A clear description of the course content</a:t>
            </a:r>
          </a:p>
          <a:p>
            <a:r>
              <a:rPr lang="en-US" sz="2400" dirty="0" smtClean="0"/>
              <a:t>An outline of course topics including time allotment</a:t>
            </a:r>
          </a:p>
          <a:p>
            <a:r>
              <a:rPr lang="en-US" sz="2400" dirty="0" smtClean="0"/>
              <a:t>Evidence of adequate and complete consultation </a:t>
            </a:r>
          </a:p>
          <a:p>
            <a:r>
              <a:rPr lang="en-US" sz="2400" dirty="0" smtClean="0"/>
              <a:t>Been well justified</a:t>
            </a:r>
          </a:p>
          <a:p>
            <a:r>
              <a:rPr lang="en-US" sz="2400" dirty="0" smtClean="0"/>
              <a:t>Adequately completed all required proposal fields, addressing all components/questions</a:t>
            </a:r>
          </a:p>
          <a:p>
            <a:r>
              <a:rPr lang="en-US" sz="2400" dirty="0" smtClean="0"/>
              <a:t>An uploaded sample syllabus (if Gen Ed or Writing)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02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Sample Syllabus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833" y="362607"/>
            <a:ext cx="8150773" cy="64953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Components of the Sample Syllabus</a:t>
            </a:r>
          </a:p>
          <a:p>
            <a:r>
              <a:rPr lang="en-US" sz="2600" dirty="0" smtClean="0"/>
              <a:t>A sample syllabus must be uploaded at the time of course submission for any Gen Ed course and includes:</a:t>
            </a:r>
          </a:p>
          <a:p>
            <a:pPr lvl="1"/>
            <a:r>
              <a:rPr lang="en-US" sz="2200" dirty="0"/>
              <a:t>Course </a:t>
            </a:r>
            <a:r>
              <a:rPr lang="en-US" sz="2200" dirty="0" smtClean="0"/>
              <a:t>abbreviation, course number, credit value</a:t>
            </a:r>
            <a:endParaRPr lang="en-US" sz="2200" dirty="0"/>
          </a:p>
          <a:p>
            <a:pPr lvl="1"/>
            <a:r>
              <a:rPr lang="en-US" sz="2200" dirty="0"/>
              <a:t>Prerequisites/ Co-requisites/ </a:t>
            </a:r>
            <a:r>
              <a:rPr lang="en-US" sz="2200" dirty="0" smtClean="0"/>
              <a:t>Concurrent Requirements/ </a:t>
            </a:r>
            <a:r>
              <a:rPr lang="en-US" sz="2200" dirty="0"/>
              <a:t>Recommended </a:t>
            </a:r>
            <a:r>
              <a:rPr lang="en-US" sz="2200" dirty="0" smtClean="0"/>
              <a:t>Prep</a:t>
            </a:r>
            <a:endParaRPr lang="en-US" sz="2200" dirty="0"/>
          </a:p>
          <a:p>
            <a:pPr lvl="1"/>
            <a:r>
              <a:rPr lang="en-US" sz="2200" dirty="0"/>
              <a:t>Course Attributes/Designations (i.e. GA, Inter-domain, </a:t>
            </a:r>
            <a:r>
              <a:rPr lang="en-US" sz="2200" dirty="0" smtClean="0"/>
              <a:t>etc.)</a:t>
            </a:r>
            <a:endParaRPr lang="en-US" sz="2200" dirty="0"/>
          </a:p>
          <a:p>
            <a:pPr lvl="1"/>
            <a:r>
              <a:rPr lang="en-US" sz="2200" dirty="0"/>
              <a:t>General Education Learning </a:t>
            </a:r>
            <a:r>
              <a:rPr lang="en-US" sz="2200" dirty="0" smtClean="0"/>
              <a:t>Objectives</a:t>
            </a:r>
            <a:endParaRPr lang="en-US" sz="2200" dirty="0"/>
          </a:p>
          <a:p>
            <a:pPr lvl="1"/>
            <a:r>
              <a:rPr lang="en-US" sz="2200" dirty="0"/>
              <a:t>Course Description (and other critical </a:t>
            </a:r>
            <a:r>
              <a:rPr lang="en-US" sz="2200" dirty="0" smtClean="0"/>
              <a:t>content)</a:t>
            </a:r>
            <a:endParaRPr lang="en-US" sz="2200" dirty="0"/>
          </a:p>
          <a:p>
            <a:pPr lvl="1"/>
            <a:r>
              <a:rPr lang="en-US" sz="2200" dirty="0"/>
              <a:t>Course Learning </a:t>
            </a:r>
            <a:r>
              <a:rPr lang="en-US" sz="2200" dirty="0" smtClean="0"/>
              <a:t>Objectives</a:t>
            </a:r>
            <a:endParaRPr lang="en-US" sz="2400" dirty="0" smtClean="0"/>
          </a:p>
          <a:p>
            <a:r>
              <a:rPr lang="en-US" sz="2600" dirty="0" smtClean="0"/>
              <a:t>The current sample syllabus template can be found on the Office for General Education website: </a:t>
            </a:r>
            <a:r>
              <a:rPr lang="en-US" sz="2600" dirty="0" smtClean="0">
                <a:hlinkClick r:id="rId2" invalidUrl="https://gened.psu.edu/sites/default/files/docs/Syllabus Information.pdf"/>
              </a:rPr>
              <a:t>https</a:t>
            </a:r>
            <a:r>
              <a:rPr lang="en-US" sz="2600" dirty="0">
                <a:hlinkClick r:id="rId2" invalidUrl="https://gened.psu.edu/sites/default/files/docs/Syllabus Information.pdf"/>
              </a:rPr>
              <a:t>://</a:t>
            </a:r>
            <a:r>
              <a:rPr lang="en-US" sz="2600" dirty="0" smtClean="0">
                <a:hlinkClick r:id="rId2" invalidUrl="https://gened.psu.edu/sites/default/files/docs/Syllabus Information.pdf"/>
              </a:rPr>
              <a:t>gened.psu.edu/sites/default/files/docs/Syllabus%20Information.pdf</a:t>
            </a:r>
            <a:endParaRPr lang="en-US" sz="2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82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Entering a Proposal for Gen Ed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4880" y="489511"/>
            <a:ext cx="7902314" cy="611624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Tips for Success in Gen Ed Recertification  by Navigation Section</a:t>
            </a:r>
          </a:p>
          <a:p>
            <a:pPr marL="0" indent="0" algn="ctr">
              <a:buNone/>
            </a:pPr>
            <a:endParaRPr lang="en-US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600" i="1" dirty="0" smtClean="0"/>
              <a:t>Course Designation</a:t>
            </a:r>
            <a:r>
              <a:rPr lang="en-US" sz="2600" dirty="0" smtClean="0"/>
              <a:t>: be sure to click “Gened Recert” if existing course</a:t>
            </a:r>
          </a:p>
          <a:p>
            <a:r>
              <a:rPr lang="en-US" sz="2600" i="1" dirty="0" smtClean="0"/>
              <a:t>Note Course Offering History: </a:t>
            </a:r>
            <a:r>
              <a:rPr lang="en-US" sz="2600" dirty="0" smtClean="0"/>
              <a:t>lists campuses where the course has been offered over the past 4 years; should help proposer develop at least a portion of a consultation list </a:t>
            </a:r>
          </a:p>
          <a:p>
            <a:r>
              <a:rPr lang="en-US" sz="2600" i="1" dirty="0" smtClean="0"/>
              <a:t>Course Information: </a:t>
            </a:r>
            <a:r>
              <a:rPr lang="en-US" sz="2600" dirty="0" smtClean="0"/>
              <a:t>must indicate “General Education” under “Learning Attributes”</a:t>
            </a:r>
          </a:p>
          <a:p>
            <a:r>
              <a:rPr lang="en-US" sz="2600" i="1" dirty="0" err="1" smtClean="0"/>
              <a:t>GenEd</a:t>
            </a:r>
            <a:r>
              <a:rPr lang="en-US" sz="2600" i="1" dirty="0" smtClean="0"/>
              <a:t> Requirements:</a:t>
            </a:r>
            <a:r>
              <a:rPr lang="en-US" sz="2600" dirty="0" smtClean="0"/>
              <a:t> select 2-4 GenEd Learning Objectives</a:t>
            </a:r>
          </a:p>
          <a:p>
            <a:r>
              <a:rPr lang="en-US" sz="2600" dirty="0" smtClean="0"/>
              <a:t> </a:t>
            </a:r>
            <a:r>
              <a:rPr lang="en-US" sz="2600" i="1" dirty="0" smtClean="0"/>
              <a:t>Knowledge Domain Criteria: </a:t>
            </a:r>
            <a:r>
              <a:rPr lang="en-US" sz="2600" dirty="0" smtClean="0"/>
              <a:t>select 3-5; address questions (for each domain); address integrative studies questions if applicable</a:t>
            </a:r>
          </a:p>
          <a:p>
            <a:r>
              <a:rPr lang="en-US" sz="2600" i="1" dirty="0" smtClean="0"/>
              <a:t>Consultation: </a:t>
            </a:r>
            <a:r>
              <a:rPr lang="en-US" sz="2600" dirty="0" smtClean="0"/>
              <a:t>enter consultants and “submit request for Consultation”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796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388" y="1123837"/>
            <a:ext cx="2947482" cy="4601183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 Ed Learning Objectives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(all Gen Ed courses)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1085" y="1123837"/>
            <a:ext cx="7902314" cy="466324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Addressing Gen Ed Learning Objectives</a:t>
            </a:r>
          </a:p>
          <a:p>
            <a:pPr marL="0" indent="0" algn="ctr">
              <a:buNone/>
            </a:pPr>
            <a:endPara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 smtClean="0"/>
              <a:t>Select 2-4 GenEd Learning Objectives (GELOs)</a:t>
            </a:r>
          </a:p>
          <a:p>
            <a:r>
              <a:rPr lang="en-US" sz="2400" dirty="0" smtClean="0"/>
              <a:t>For each GELO:</a:t>
            </a:r>
          </a:p>
          <a:p>
            <a:pPr lvl="1"/>
            <a:r>
              <a:rPr lang="en-US" sz="2200" dirty="0" smtClean="0"/>
              <a:t>explain </a:t>
            </a:r>
            <a:r>
              <a:rPr lang="en-US" sz="2200" dirty="0"/>
              <a:t>which aspects of the course </a:t>
            </a:r>
            <a:r>
              <a:rPr lang="en-US" sz="2200" dirty="0" smtClean="0"/>
              <a:t>fulfills </a:t>
            </a:r>
            <a:r>
              <a:rPr lang="en-US" sz="2200" dirty="0"/>
              <a:t>the learning </a:t>
            </a:r>
            <a:r>
              <a:rPr lang="en-US" sz="2200" dirty="0" smtClean="0"/>
              <a:t>objective; need to demonstrate that students have adequate opportunity to achieve the stated GELO</a:t>
            </a:r>
          </a:p>
          <a:p>
            <a:pPr lvl="1"/>
            <a:r>
              <a:rPr lang="en-US" sz="2200" dirty="0" smtClean="0"/>
              <a:t>Provide examples how students could be assessed to determine achievement of the GELOs</a:t>
            </a:r>
          </a:p>
          <a:p>
            <a:pPr lvl="1"/>
            <a:r>
              <a:rPr lang="en-US" sz="2200" dirty="0" smtClean="0"/>
              <a:t>Not just the assessment (an exam, essay </a:t>
            </a:r>
            <a:r>
              <a:rPr lang="en-US" sz="2200" dirty="0" err="1" smtClean="0"/>
              <a:t>etc</a:t>
            </a:r>
            <a:r>
              <a:rPr lang="en-US" sz="2200" dirty="0" smtClean="0"/>
              <a:t>), but how that assessment relates to the GELO</a:t>
            </a:r>
          </a:p>
          <a:p>
            <a:pPr lvl="1"/>
            <a:r>
              <a:rPr lang="en-US" sz="2200" dirty="0" smtClean="0"/>
              <a:t>The assessments are examples because they could vary by instructor, course size, delivery mechanism (online, hybrid </a:t>
            </a:r>
            <a:r>
              <a:rPr lang="en-US" sz="2200" dirty="0" err="1" smtClean="0"/>
              <a:t>etc</a:t>
            </a:r>
            <a:r>
              <a:rPr lang="en-US" sz="2200" dirty="0" smtClean="0"/>
              <a:t>)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71454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23" y="1123837"/>
            <a:ext cx="3247697" cy="4601183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 Ed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Domain-Specific Criteria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(all Gen Ed courses)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4880" y="741759"/>
            <a:ext cx="7902314" cy="61162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Addressing Gen Ed Domain-Specific Learning Criteria</a:t>
            </a:r>
          </a:p>
          <a:p>
            <a:pPr marL="0" indent="0" algn="ctr">
              <a:buNone/>
            </a:pPr>
            <a:endParaRPr lang="en-US" sz="105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 smtClean="0"/>
              <a:t>Select the appropriate course listing (single-domain, inter-domain, linked, or foundation)</a:t>
            </a:r>
          </a:p>
          <a:p>
            <a:pPr lvl="1"/>
            <a:r>
              <a:rPr lang="en-US" sz="2200" dirty="0" smtClean="0"/>
              <a:t>The appropriate prompts will be presented  (i.e. single-domain GA will present the GA criteria, GQ foundation will present the GQ criteria)</a:t>
            </a:r>
          </a:p>
          <a:p>
            <a:r>
              <a:rPr lang="en-US" sz="2400" dirty="0" smtClean="0"/>
              <a:t>Select at least 3 of the 5 criteria for each domain selected</a:t>
            </a:r>
          </a:p>
          <a:p>
            <a:r>
              <a:rPr lang="en-US" sz="2400" dirty="0" smtClean="0"/>
              <a:t>Describe the components of the course that aid in fulfilling the domain-specific learning criteria selected</a:t>
            </a:r>
          </a:p>
          <a:p>
            <a:r>
              <a:rPr lang="en-US" sz="2400" dirty="0" smtClean="0"/>
              <a:t>If inter-domain or linked is selected, additional integrative studies prompts will appear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25617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Tips for Integrative Studies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Courses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(only Linked or Inter-domain courses)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9409" y="204953"/>
            <a:ext cx="3904343" cy="57723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Inter-Domain</a:t>
            </a:r>
            <a:endParaRPr lang="en-US" sz="3600" dirty="0" smtClean="0"/>
          </a:p>
          <a:p>
            <a:r>
              <a:rPr lang="en-US" dirty="0" smtClean="0"/>
              <a:t>Need to justify the presence of content appropriate for a 50/50 split of 2 domains</a:t>
            </a:r>
          </a:p>
          <a:p>
            <a:r>
              <a:rPr lang="en-US" dirty="0" smtClean="0"/>
              <a:t>Consultation needed with appropriate faculty in both domain disciplines </a:t>
            </a:r>
          </a:p>
          <a:p>
            <a:r>
              <a:rPr lang="en-US" dirty="0" smtClean="0"/>
              <a:t>Course reviewed </a:t>
            </a:r>
            <a:r>
              <a:rPr lang="en-US" dirty="0"/>
              <a:t>in GenEd and Integrative Studies Subcommittees</a:t>
            </a:r>
            <a:r>
              <a:rPr lang="en-US" dirty="0" smtClean="0"/>
              <a:t>.                           </a:t>
            </a:r>
            <a:r>
              <a:rPr lang="en-US" i="1" dirty="0" smtClean="0"/>
              <a:t>*Can extend time to approval.</a:t>
            </a:r>
            <a:endParaRPr lang="en-US" i="1" dirty="0"/>
          </a:p>
          <a:p>
            <a:r>
              <a:rPr lang="en-US" dirty="0" smtClean="0"/>
              <a:t>Use the suffix </a:t>
            </a:r>
            <a:r>
              <a:rPr lang="en-US" dirty="0"/>
              <a:t>of </a:t>
            </a:r>
            <a:r>
              <a:rPr lang="en-US" dirty="0" smtClean="0"/>
              <a:t>“N” at time of proposal submission to </a:t>
            </a:r>
            <a:r>
              <a:rPr lang="en-US" dirty="0"/>
              <a:t>easily identify </a:t>
            </a:r>
            <a:r>
              <a:rPr lang="en-US" dirty="0" smtClean="0"/>
              <a:t>an inter-domain course.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63543" y="662152"/>
            <a:ext cx="3803469" cy="59908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Linked </a:t>
            </a:r>
            <a:endParaRPr lang="en-US" sz="3600" dirty="0"/>
          </a:p>
          <a:p>
            <a:r>
              <a:rPr lang="en-US" dirty="0" smtClean="0"/>
              <a:t>Need to submit EACH course  to approve the single domain on a course </a:t>
            </a:r>
          </a:p>
          <a:p>
            <a:pPr marL="520700" lvl="1" indent="-127000"/>
            <a:r>
              <a:rPr lang="en-US" i="1" dirty="0" smtClean="0"/>
              <a:t>Proposals </a:t>
            </a:r>
            <a:r>
              <a:rPr lang="en-US" i="1" dirty="0"/>
              <a:t>would also include the linkage between the </a:t>
            </a:r>
            <a:r>
              <a:rPr lang="en-US" i="1" dirty="0" smtClean="0"/>
              <a:t>two courses</a:t>
            </a:r>
            <a:endParaRPr lang="en-US" i="1" dirty="0"/>
          </a:p>
          <a:p>
            <a:r>
              <a:rPr lang="en-US" dirty="0" smtClean="0"/>
              <a:t>Consultation needed for each course in domain discipline and consultation to support the linkage(s)</a:t>
            </a:r>
          </a:p>
          <a:p>
            <a:r>
              <a:rPr lang="en-US" dirty="0" smtClean="0"/>
              <a:t>Courses each reviewed in GenEd and Integrative Studies Subcommittees.                            </a:t>
            </a:r>
            <a:r>
              <a:rPr lang="en-US" i="1" dirty="0" smtClean="0"/>
              <a:t>*</a:t>
            </a:r>
            <a:r>
              <a:rPr lang="en-US" i="1" dirty="0"/>
              <a:t>Can extend time to approval.</a:t>
            </a:r>
          </a:p>
          <a:p>
            <a:r>
              <a:rPr lang="en-US" dirty="0" smtClean="0"/>
              <a:t>Use the suffix of “Z” to easily identify a linked course (NEW); </a:t>
            </a:r>
            <a:r>
              <a:rPr lang="en-US" i="1" dirty="0" smtClean="0"/>
              <a:t>can propose a non-Z version for flexibility in offering (change)</a:t>
            </a:r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84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518" y="1883229"/>
            <a:ext cx="2834640" cy="2377440"/>
          </a:xfrm>
        </p:spPr>
        <p:txBody>
          <a:bodyPr>
            <a:norm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Inter-domain Course Prompts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2115" y="101600"/>
            <a:ext cx="8069942" cy="6531429"/>
          </a:xfrm>
        </p:spPr>
        <p:txBody>
          <a:bodyPr>
            <a:normAutofit fontScale="92500"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Inter-domain Courses </a:t>
            </a:r>
          </a:p>
          <a:p>
            <a:pPr>
              <a:spcBef>
                <a:spcPts val="600"/>
              </a:spcBef>
            </a:pPr>
            <a:endParaRPr lang="en-US" sz="3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sz="2600" dirty="0" smtClean="0"/>
              <a:t>Every proposal is different in content, structure, and vision.  Prompts will require:</a:t>
            </a:r>
          </a:p>
          <a:p>
            <a:pPr marL="342900" lvl="1" indent="-342900">
              <a:spcBef>
                <a:spcPts val="600"/>
              </a:spcBef>
              <a:spcAft>
                <a:spcPts val="0"/>
              </a:spcAft>
            </a:pPr>
            <a:r>
              <a:rPr lang="en-US" sz="2300" dirty="0" smtClean="0">
                <a:solidFill>
                  <a:schemeClr val="tx1"/>
                </a:solidFill>
              </a:rPr>
              <a:t>Explanations </a:t>
            </a:r>
            <a:r>
              <a:rPr lang="en-US" sz="2300" dirty="0">
                <a:solidFill>
                  <a:schemeClr val="tx1"/>
                </a:solidFill>
              </a:rPr>
              <a:t>of how students will address/integrate </a:t>
            </a:r>
            <a:r>
              <a:rPr lang="en-US" sz="2300" dirty="0" smtClean="0">
                <a:solidFill>
                  <a:schemeClr val="tx1"/>
                </a:solidFill>
              </a:rPr>
              <a:t>material and details of </a:t>
            </a:r>
            <a:r>
              <a:rPr lang="en-US" sz="2300" dirty="0">
                <a:solidFill>
                  <a:schemeClr val="tx1"/>
                </a:solidFill>
              </a:rPr>
              <a:t>the concepts/ topics addressed by each domain; descriptions of translating information to </a:t>
            </a:r>
            <a:r>
              <a:rPr lang="en-US" sz="2300" dirty="0" smtClean="0">
                <a:solidFill>
                  <a:schemeClr val="tx1"/>
                </a:solidFill>
              </a:rPr>
              <a:t>practice</a:t>
            </a:r>
          </a:p>
          <a:p>
            <a:pPr marL="342900" lvl="1" indent="-342900">
              <a:spcBef>
                <a:spcPts val="600"/>
              </a:spcBef>
              <a:spcAft>
                <a:spcPts val="0"/>
              </a:spcAft>
            </a:pPr>
            <a:r>
              <a:rPr lang="en-US" sz="2300" dirty="0">
                <a:solidFill>
                  <a:schemeClr val="tx1"/>
                </a:solidFill>
              </a:rPr>
              <a:t>Explanations  of how students will integrate  material </a:t>
            </a:r>
            <a:r>
              <a:rPr lang="en-US" sz="2300" dirty="0" smtClean="0">
                <a:solidFill>
                  <a:schemeClr val="tx1"/>
                </a:solidFill>
              </a:rPr>
              <a:t>by </a:t>
            </a:r>
            <a:r>
              <a:rPr lang="en-US" sz="2300" dirty="0">
                <a:solidFill>
                  <a:schemeClr val="tx1"/>
                </a:solidFill>
              </a:rPr>
              <a:t>detailing the concepts/ topics addressed by each domain </a:t>
            </a:r>
          </a:p>
          <a:p>
            <a:pPr marL="342900" lvl="1" indent="-342900">
              <a:spcBef>
                <a:spcPts val="600"/>
              </a:spcBef>
              <a:spcAft>
                <a:spcPts val="0"/>
              </a:spcAft>
            </a:pPr>
            <a:r>
              <a:rPr lang="en-US" sz="2300" dirty="0" smtClean="0">
                <a:solidFill>
                  <a:schemeClr val="tx1"/>
                </a:solidFill>
              </a:rPr>
              <a:t>Evidence of widespread consultation and substantial consultation with faculty with expertise in the knowledge domain, discipline, and cross-listed discipline (if applicable); explanation of unit(s) and College(s) support for the course is necessary</a:t>
            </a:r>
          </a:p>
          <a:p>
            <a:pPr marL="342900" lvl="1" indent="-342900">
              <a:spcBef>
                <a:spcPts val="600"/>
              </a:spcBef>
              <a:spcAft>
                <a:spcPts val="0"/>
              </a:spcAft>
            </a:pPr>
            <a:r>
              <a:rPr lang="en-US" sz="2300" dirty="0" smtClean="0">
                <a:solidFill>
                  <a:schemeClr val="tx1"/>
                </a:solidFill>
              </a:rPr>
              <a:t>Details of knowledge base, skills, and/or abilities and qualifications of an instructor are necessary (avoid naming individual(s)) for durability; may include notations of communication among affected units and collaborations with campuses likely to offer the course.</a:t>
            </a:r>
          </a:p>
          <a:p>
            <a:pPr marL="342900" lvl="1" indent="-342900">
              <a:spcBef>
                <a:spcPts val="600"/>
              </a:spcBef>
              <a:spcAft>
                <a:spcPts val="0"/>
              </a:spcAft>
            </a:pPr>
            <a:r>
              <a:rPr lang="en-US" sz="2300" dirty="0" smtClean="0">
                <a:solidFill>
                  <a:schemeClr val="tx1"/>
                </a:solidFill>
              </a:rPr>
              <a:t>Discussing HOW assessment method(s) show application of integrative thinking (i.e. portions of a final project that require “x”) </a:t>
            </a:r>
          </a:p>
        </p:txBody>
      </p:sp>
    </p:spTree>
    <p:extLst>
      <p:ext uri="{BB962C8B-B14F-4D97-AF65-F5344CB8AC3E}">
        <p14:creationId xmlns:p14="http://schemas.microsoft.com/office/powerpoint/2010/main" val="371996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518" y="1883229"/>
            <a:ext cx="2834640" cy="2377440"/>
          </a:xfrm>
        </p:spPr>
        <p:txBody>
          <a:bodyPr>
            <a:norm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Linked Course Prompts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514" y="348342"/>
            <a:ext cx="8113486" cy="666205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Linked Courses </a:t>
            </a:r>
          </a:p>
          <a:p>
            <a:endParaRPr lang="en-US" sz="2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sz="2600" dirty="0"/>
              <a:t>Every proposal is different in content, structure, and vision.  Prompts will </a:t>
            </a:r>
            <a:r>
              <a:rPr lang="en-US" sz="2600" dirty="0" smtClean="0"/>
              <a:t>require:</a:t>
            </a:r>
          </a:p>
          <a:p>
            <a:pPr>
              <a:spcBef>
                <a:spcPts val="600"/>
              </a:spcBef>
            </a:pPr>
            <a:r>
              <a:rPr lang="en-US" sz="2300" dirty="0" smtClean="0">
                <a:solidFill>
                  <a:schemeClr val="tx1"/>
                </a:solidFill>
              </a:rPr>
              <a:t>Explanations </a:t>
            </a:r>
            <a:r>
              <a:rPr lang="en-US" sz="2300" dirty="0">
                <a:solidFill>
                  <a:schemeClr val="tx1"/>
                </a:solidFill>
              </a:rPr>
              <a:t>of how students will address/integrate material and details of the concepts/ topics addressed by each domain; descriptions of translating information to </a:t>
            </a:r>
            <a:r>
              <a:rPr lang="en-US" sz="2300" dirty="0" smtClean="0">
                <a:solidFill>
                  <a:schemeClr val="tx1"/>
                </a:solidFill>
              </a:rPr>
              <a:t>practice</a:t>
            </a:r>
          </a:p>
          <a:p>
            <a:pPr>
              <a:spcBef>
                <a:spcPts val="600"/>
              </a:spcBef>
            </a:pPr>
            <a:r>
              <a:rPr lang="en-US" sz="2300" dirty="0" smtClean="0">
                <a:solidFill>
                  <a:schemeClr val="tx1"/>
                </a:solidFill>
              </a:rPr>
              <a:t>Highlighting specific purposeful linkages that can be drawn between material in both courses that provide opportunities for students to experience and practice integrative thinking across knowledge domains</a:t>
            </a:r>
          </a:p>
          <a:p>
            <a:pPr marL="182880" lvl="1">
              <a:spcBef>
                <a:spcPts val="600"/>
              </a:spcBef>
              <a:spcAft>
                <a:spcPts val="0"/>
              </a:spcAft>
            </a:pPr>
            <a:r>
              <a:rPr lang="en-US" sz="2300" dirty="0">
                <a:solidFill>
                  <a:schemeClr val="tx1"/>
                </a:solidFill>
              </a:rPr>
              <a:t>Evidence of widespread consultation and substantial consultation with faculty with expertise in the knowledge </a:t>
            </a:r>
            <a:r>
              <a:rPr lang="en-US" sz="2300" dirty="0" smtClean="0">
                <a:solidFill>
                  <a:schemeClr val="tx1"/>
                </a:solidFill>
              </a:rPr>
              <a:t>domain(s) and discipline(s); </a:t>
            </a:r>
            <a:r>
              <a:rPr lang="en-US" sz="2300" dirty="0">
                <a:solidFill>
                  <a:schemeClr val="tx1"/>
                </a:solidFill>
              </a:rPr>
              <a:t>explanation of unit(s) and College(s) support for the course is </a:t>
            </a:r>
            <a:r>
              <a:rPr lang="en-US" sz="2300" dirty="0" smtClean="0">
                <a:solidFill>
                  <a:schemeClr val="tx1"/>
                </a:solidFill>
              </a:rPr>
              <a:t>necessary</a:t>
            </a:r>
          </a:p>
          <a:p>
            <a:pPr marL="182880" lvl="1">
              <a:spcBef>
                <a:spcPts val="600"/>
              </a:spcBef>
              <a:spcAft>
                <a:spcPts val="0"/>
              </a:spcAft>
            </a:pPr>
            <a:r>
              <a:rPr lang="en-US" sz="2300" dirty="0">
                <a:solidFill>
                  <a:schemeClr val="tx1"/>
                </a:solidFill>
              </a:rPr>
              <a:t>Details of knowledge base, skills, and/or abilities and qualifications of an instructor are necessary (avoid naming individual(s)) for durability; may include notations of communication </a:t>
            </a:r>
            <a:r>
              <a:rPr lang="en-US" sz="2300" dirty="0" smtClean="0">
                <a:solidFill>
                  <a:schemeClr val="tx1"/>
                </a:solidFill>
              </a:rPr>
              <a:t>strategies among </a:t>
            </a:r>
            <a:r>
              <a:rPr lang="en-US" sz="2300" dirty="0">
                <a:solidFill>
                  <a:schemeClr val="tx1"/>
                </a:solidFill>
              </a:rPr>
              <a:t>affected units and collaborations </a:t>
            </a:r>
            <a:r>
              <a:rPr lang="en-US" sz="2300" dirty="0" smtClean="0">
                <a:solidFill>
                  <a:schemeClr val="tx1"/>
                </a:solidFill>
              </a:rPr>
              <a:t>with the other instructor and campus personnel </a:t>
            </a:r>
            <a:r>
              <a:rPr lang="en-US" sz="2300" dirty="0">
                <a:solidFill>
                  <a:schemeClr val="tx1"/>
                </a:solidFill>
              </a:rPr>
              <a:t>likely to offer the </a:t>
            </a:r>
            <a:r>
              <a:rPr lang="en-US" sz="2300" dirty="0" smtClean="0">
                <a:solidFill>
                  <a:schemeClr val="tx1"/>
                </a:solidFill>
              </a:rPr>
              <a:t>course and support the linkage.</a:t>
            </a:r>
          </a:p>
          <a:p>
            <a:pPr marL="182880" lvl="1">
              <a:spcBef>
                <a:spcPts val="600"/>
              </a:spcBef>
              <a:spcAft>
                <a:spcPts val="0"/>
              </a:spcAft>
            </a:pPr>
            <a:r>
              <a:rPr lang="en-US" sz="2300" dirty="0">
                <a:solidFill>
                  <a:schemeClr val="tx1"/>
                </a:solidFill>
              </a:rPr>
              <a:t>Discussing HOW assessment method(s) show application of integrative thinking (i.e. portions of a final project that require “x</a:t>
            </a:r>
            <a:r>
              <a:rPr lang="en-US" sz="2300" dirty="0" smtClean="0">
                <a:solidFill>
                  <a:schemeClr val="tx1"/>
                </a:solidFill>
              </a:rPr>
              <a:t>”)</a:t>
            </a:r>
            <a:endParaRPr lang="en-US" sz="2300" dirty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09499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Consultation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(all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833" y="696686"/>
            <a:ext cx="8071945" cy="5486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Consultation is Required for All Courses</a:t>
            </a:r>
          </a:p>
          <a:p>
            <a:endParaRPr lang="en-US" sz="200" dirty="0" smtClean="0"/>
          </a:p>
          <a:p>
            <a:r>
              <a:rPr lang="en-US" sz="2400" dirty="0" smtClean="0"/>
              <a:t>The purpose of consultation is to ensure all units affected by an addition to or  proposed change in curriculum have the opportunity to voice concerns and/or suggest improvements.</a:t>
            </a:r>
          </a:p>
          <a:p>
            <a:r>
              <a:rPr lang="en-US" sz="2400" dirty="0" smtClean="0"/>
              <a:t>Consult with:</a:t>
            </a:r>
          </a:p>
          <a:p>
            <a:pPr lvl="1"/>
            <a:r>
              <a:rPr lang="en-US" sz="2000" dirty="0" smtClean="0"/>
              <a:t>all campuses where course has been taught in the last 4-5 years</a:t>
            </a:r>
          </a:p>
          <a:p>
            <a:pPr lvl="1"/>
            <a:r>
              <a:rPr lang="en-US" sz="2000" dirty="0"/>
              <a:t>a</a:t>
            </a:r>
            <a:r>
              <a:rPr lang="en-US" sz="2000" dirty="0" smtClean="0"/>
              <a:t>ll campuses departments/programs delivering similar content</a:t>
            </a:r>
          </a:p>
          <a:p>
            <a:pPr lvl="1"/>
            <a:r>
              <a:rPr lang="en-US" sz="2000" dirty="0" smtClean="0"/>
              <a:t>all departments/programs/campuses affected by a change (i.e. content, a prereq, a program requiring that course)</a:t>
            </a:r>
          </a:p>
          <a:p>
            <a:pPr lvl="1"/>
            <a:r>
              <a:rPr lang="en-US" sz="2000" dirty="0" smtClean="0"/>
              <a:t>disciplinary communities who may share content (i.e. sustainability affects many) or may have duplication</a:t>
            </a:r>
          </a:p>
          <a:p>
            <a:pPr lvl="1"/>
            <a:r>
              <a:rPr lang="en-US" sz="2000" dirty="0" smtClean="0"/>
              <a:t>librarians (resources)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05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10" y="1123836"/>
            <a:ext cx="3309870" cy="4601183"/>
          </a:xfrm>
        </p:spPr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Managing the Proposal  Process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  Recertification</a:t>
            </a:r>
            <a:endParaRPr lang="en-US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 smtClean="0"/>
              <a:t>Curricular Review &amp; Approval Process</a:t>
            </a:r>
          </a:p>
          <a:p>
            <a:r>
              <a:rPr lang="en-US" sz="2400" dirty="0" smtClean="0"/>
              <a:t>Curricular </a:t>
            </a:r>
            <a:r>
              <a:rPr lang="en-US" sz="2400" dirty="0"/>
              <a:t>Proposal </a:t>
            </a:r>
            <a:r>
              <a:rPr lang="en-US" sz="2400" dirty="0" smtClean="0"/>
              <a:t>Preparation</a:t>
            </a:r>
          </a:p>
          <a:p>
            <a:r>
              <a:rPr lang="en-US" sz="2400" dirty="0" smtClean="0"/>
              <a:t>Preparing to respond to General Education Prompts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10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doing what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2800" dirty="0" smtClean="0"/>
              <a:t>Associate Deans have a list of </a:t>
            </a:r>
            <a:r>
              <a:rPr lang="en-US" sz="2800" dirty="0" err="1" smtClean="0"/>
              <a:t>GenEd</a:t>
            </a:r>
            <a:r>
              <a:rPr lang="en-US" sz="2800" dirty="0" smtClean="0"/>
              <a:t> courses by college/unit that originated the course.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</a:pPr>
            <a:endParaRPr lang="en-US" sz="2800" dirty="0" smtClean="0"/>
          </a:p>
          <a:p>
            <a:pPr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2800" dirty="0" smtClean="0"/>
              <a:t>OGE and LOA are encouraging disciplinary communities to coordinate 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</a:pPr>
            <a:endParaRPr lang="en-US" sz="2800" dirty="0" smtClean="0"/>
          </a:p>
          <a:p>
            <a:pPr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2800" dirty="0" smtClean="0"/>
              <a:t>Participate in consultation and proposal preparation when requested.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427193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pic>
        <p:nvPicPr>
          <p:cNvPr id="5" name="Content Placeholder 4">
            <a:hlinkClick r:id="rId2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" t="9869" r="3156" b="6047"/>
          <a:stretch/>
        </p:blipFill>
        <p:spPr>
          <a:xfrm>
            <a:off x="4454558" y="398721"/>
            <a:ext cx="5922819" cy="342900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54558" y="4000284"/>
            <a:ext cx="664201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Job Aid </a:t>
            </a:r>
            <a:r>
              <a:rPr lang="mr-IN" sz="2800" dirty="0" smtClean="0">
                <a:solidFill>
                  <a:schemeClr val="tx2"/>
                </a:solidFill>
              </a:rPr>
              <a:t>–</a:t>
            </a:r>
            <a:r>
              <a:rPr lang="en-US" sz="2800" dirty="0" smtClean="0">
                <a:solidFill>
                  <a:schemeClr val="tx2"/>
                </a:solidFill>
              </a:rPr>
              <a:t> Word Doc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Sample proposal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Sample Syllabus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Integrative Studies SCCA process webinar</a:t>
            </a:r>
          </a:p>
        </p:txBody>
      </p:sp>
    </p:spTree>
    <p:extLst>
      <p:ext uri="{BB962C8B-B14F-4D97-AF65-F5344CB8AC3E}">
        <p14:creationId xmlns:p14="http://schemas.microsoft.com/office/powerpoint/2010/main" val="1596545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Curricular Work Flow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Faculty Development to Senate Approval</a:t>
            </a:r>
          </a:p>
        </p:txBody>
      </p:sp>
    </p:spTree>
    <p:extLst>
      <p:ext uri="{BB962C8B-B14F-4D97-AF65-F5344CB8AC3E}">
        <p14:creationId xmlns:p14="http://schemas.microsoft.com/office/powerpoint/2010/main" val="258790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257" y="0"/>
            <a:ext cx="90874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91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11" y="872561"/>
            <a:ext cx="11770932" cy="4996611"/>
          </a:xfrm>
        </p:spPr>
      </p:pic>
    </p:spTree>
    <p:extLst>
      <p:ext uri="{BB962C8B-B14F-4D97-AF65-F5344CB8AC3E}">
        <p14:creationId xmlns:p14="http://schemas.microsoft.com/office/powerpoint/2010/main" val="37360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7" y="1053390"/>
            <a:ext cx="12041873" cy="4752185"/>
          </a:xfrm>
        </p:spPr>
      </p:pic>
    </p:spTree>
    <p:extLst>
      <p:ext uri="{BB962C8B-B14F-4D97-AF65-F5344CB8AC3E}">
        <p14:creationId xmlns:p14="http://schemas.microsoft.com/office/powerpoint/2010/main" val="202500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Curricular Review &amp; Approval Process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Senate Approval</a:t>
            </a:r>
          </a:p>
          <a:p>
            <a:r>
              <a:rPr lang="en-US" dirty="0"/>
              <a:t>New Course/ Change to an Existing Course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47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304" y="1941167"/>
            <a:ext cx="3193961" cy="2377440"/>
          </a:xfrm>
        </p:spPr>
        <p:txBody>
          <a:bodyPr>
            <a:norm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Senate Committee on Curricular Affairs (SCCA)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0943" y="759853"/>
            <a:ext cx="7315200" cy="4740069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happens in SCCA?</a:t>
            </a:r>
          </a:p>
          <a:p>
            <a:r>
              <a:rPr lang="en-US" sz="2400" dirty="0" smtClean="0"/>
              <a:t>Review ALL (adds, drops, changes, recertifications) undergraduate course and program proposals</a:t>
            </a:r>
          </a:p>
          <a:p>
            <a:pPr lvl="1"/>
            <a:r>
              <a:rPr lang="en-US" sz="2000" dirty="0" smtClean="0"/>
              <a:t>Subcommittees oversee approvals for General Education, Integrative Studies, Bachelor of Arts, United States and International Cultures, Writing, and Retention and Transfer.</a:t>
            </a:r>
          </a:p>
          <a:p>
            <a:r>
              <a:rPr lang="en-US" sz="2400" dirty="0" smtClean="0"/>
              <a:t>Develop criteria for evaluating proposals</a:t>
            </a:r>
          </a:p>
          <a:p>
            <a:r>
              <a:rPr lang="en-US" sz="2400" dirty="0" smtClean="0"/>
              <a:t>Study courses/ curricular offerings to recommend changes as appropriate to meet the needs of students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75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31" y="1143000"/>
            <a:ext cx="3193961" cy="2377440"/>
          </a:xfrm>
        </p:spPr>
        <p:txBody>
          <a:bodyPr>
            <a:norm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 SCCA Representative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SCCA Representative is a Resource</a:t>
            </a:r>
          </a:p>
          <a:p>
            <a:r>
              <a:rPr lang="en-US" sz="2400" dirty="0" smtClean="0"/>
              <a:t>SCCA has a representative for each College at University Park, the University College, and each of the stand-alone campuses.  The SCCA representative:</a:t>
            </a:r>
          </a:p>
          <a:p>
            <a:pPr lvl="1"/>
            <a:r>
              <a:rPr lang="en-US" sz="2000" dirty="0" smtClean="0"/>
              <a:t>Thoroughly reviews proposals during the signatory process.</a:t>
            </a:r>
          </a:p>
          <a:p>
            <a:pPr lvl="1"/>
            <a:r>
              <a:rPr lang="en-US" sz="2000" dirty="0" smtClean="0"/>
              <a:t>Serves as a liaison between the College and the SCCA.</a:t>
            </a:r>
          </a:p>
          <a:p>
            <a:pPr lvl="1"/>
            <a:r>
              <a:rPr lang="en-US" sz="2000" dirty="0" smtClean="0"/>
              <a:t>Assists in resolutions of issues when they arise.</a:t>
            </a:r>
          </a:p>
          <a:p>
            <a:r>
              <a:rPr lang="en-US" sz="2400" dirty="0" smtClean="0"/>
              <a:t>SCCA Membership can be found on the </a:t>
            </a:r>
            <a:r>
              <a:rPr lang="en-US" sz="2400" dirty="0"/>
              <a:t>Senate website: </a:t>
            </a:r>
            <a:r>
              <a:rPr lang="en-US" sz="2400" dirty="0">
                <a:hlinkClick r:id="rId2"/>
              </a:rPr>
              <a:t>http://senate.psu.edu/senators/standing-committees/curricular-affairs/members</a:t>
            </a:r>
            <a:r>
              <a:rPr lang="en-US" sz="2400" dirty="0" smtClean="0">
                <a:hlinkClick r:id="rId2"/>
              </a:rPr>
              <a:t>/</a:t>
            </a:r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44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531" y="1051560"/>
            <a:ext cx="2976823" cy="237744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SCCA Review of Course Proposals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1" y="868680"/>
            <a:ext cx="7772545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Senate Office Receives the Proposal</a:t>
            </a:r>
          </a:p>
          <a:p>
            <a:r>
              <a:rPr lang="en-US" sz="2400" dirty="0" smtClean="0"/>
              <a:t>Recertification courses will be sent to the appropriate subcommittee(s) for review to review the special designation(s).  </a:t>
            </a:r>
          </a:p>
          <a:p>
            <a:pPr lvl="1"/>
            <a:r>
              <a:rPr lang="en-US" sz="2000" dirty="0" smtClean="0"/>
              <a:t>IF the special designation is approved, the course is placed </a:t>
            </a:r>
            <a:r>
              <a:rPr lang="en-US" sz="2000" dirty="0"/>
              <a:t>directly on the next </a:t>
            </a:r>
            <a:r>
              <a:rPr lang="en-US" sz="2000" dirty="0" smtClean="0"/>
              <a:t>available Senate </a:t>
            </a:r>
            <a:r>
              <a:rPr lang="en-US" sz="2000" dirty="0"/>
              <a:t>Curriculum </a:t>
            </a:r>
            <a:r>
              <a:rPr lang="en-US" sz="2000" dirty="0" smtClean="0"/>
              <a:t>Report to be reviewed by the entire SCCA membership.  </a:t>
            </a:r>
          </a:p>
          <a:p>
            <a:pPr lvl="1"/>
            <a:r>
              <a:rPr lang="en-US" sz="2000" dirty="0" smtClean="0"/>
              <a:t>IF the </a:t>
            </a:r>
            <a:r>
              <a:rPr lang="en-US" sz="2000" dirty="0"/>
              <a:t>special designation is </a:t>
            </a:r>
            <a:r>
              <a:rPr lang="en-US" sz="2000" dirty="0" smtClean="0"/>
              <a:t>rejected or questioned, </a:t>
            </a:r>
            <a:r>
              <a:rPr lang="en-US" sz="2000" dirty="0"/>
              <a:t>the course is </a:t>
            </a:r>
            <a:r>
              <a:rPr lang="en-US" sz="2000" dirty="0" smtClean="0"/>
              <a:t>returned to the proposer(s) for resubmission or clarification.  After concerns are addressed, the proposal is returned to the subcommittee</a:t>
            </a:r>
            <a:r>
              <a:rPr lang="en-US" sz="2000" dirty="0"/>
              <a:t>.</a:t>
            </a:r>
            <a:endParaRPr lang="en-US" sz="200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33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Curricular Deadlines for 2017-2018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6195230"/>
              </p:ext>
            </p:extLst>
          </p:nvPr>
        </p:nvGraphicFramePr>
        <p:xfrm>
          <a:off x="3882147" y="994437"/>
          <a:ext cx="7315200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438400"/>
                <a:gridCol w="2438400"/>
              </a:tblGrid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b="1" cap="all" dirty="0" smtClean="0">
                          <a:solidFill>
                            <a:srgbClr val="636363"/>
                          </a:solidFill>
                          <a:effectLst/>
                        </a:rPr>
                        <a:t>CURRICULUM </a:t>
                      </a:r>
                      <a:r>
                        <a:rPr lang="en-US" b="1" cap="all" dirty="0">
                          <a:solidFill>
                            <a:srgbClr val="636363"/>
                          </a:solidFill>
                          <a:effectLst/>
                        </a:rPr>
                        <a:t>PROPOSALS </a:t>
                      </a:r>
                      <a:r>
                        <a:rPr lang="en-US" b="1" cap="all" dirty="0" smtClean="0">
                          <a:solidFill>
                            <a:srgbClr val="636363"/>
                          </a:solidFill>
                          <a:effectLst/>
                        </a:rPr>
                        <a:t>DUE</a:t>
                      </a:r>
                      <a:endParaRPr lang="en-US" b="1" cap="all" dirty="0">
                        <a:solidFill>
                          <a:srgbClr val="636363"/>
                        </a:solidFill>
                        <a:effectLst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b="1" cap="all" dirty="0" smtClean="0">
                          <a:solidFill>
                            <a:srgbClr val="636363"/>
                          </a:solidFill>
                          <a:effectLst/>
                        </a:rPr>
                        <a:t>CURRICULUM </a:t>
                      </a:r>
                      <a:r>
                        <a:rPr lang="en-US" b="1" cap="all" dirty="0">
                          <a:solidFill>
                            <a:srgbClr val="636363"/>
                          </a:solidFill>
                          <a:effectLst/>
                        </a:rPr>
                        <a:t>REPORT</a:t>
                      </a:r>
                      <a:br>
                        <a:rPr lang="en-US" b="1" cap="all" dirty="0">
                          <a:solidFill>
                            <a:srgbClr val="636363"/>
                          </a:solidFill>
                          <a:effectLst/>
                        </a:rPr>
                      </a:br>
                      <a:r>
                        <a:rPr lang="en-US" b="1" cap="all" dirty="0">
                          <a:solidFill>
                            <a:srgbClr val="636363"/>
                          </a:solidFill>
                          <a:effectLst/>
                        </a:rPr>
                        <a:t>PUBLICATION DATE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b="1" cap="all" dirty="0" smtClean="0">
                          <a:solidFill>
                            <a:srgbClr val="636363"/>
                          </a:solidFill>
                          <a:effectLst/>
                        </a:rPr>
                        <a:t>SCCA</a:t>
                      </a:r>
                      <a:r>
                        <a:rPr lang="en-US" b="1" cap="all" baseline="0" dirty="0" smtClean="0">
                          <a:solidFill>
                            <a:srgbClr val="636363"/>
                          </a:solidFill>
                          <a:effectLst/>
                        </a:rPr>
                        <a:t> COMMITTEE MEETINGS</a:t>
                      </a:r>
                      <a:endParaRPr lang="en-US" b="1" cap="all" dirty="0">
                        <a:solidFill>
                          <a:srgbClr val="636363"/>
                        </a:solidFill>
                        <a:effectLst/>
                      </a:endParaRPr>
                    </a:p>
                  </a:txBody>
                  <a:tcPr marL="76200" marR="76200" marT="76200" marB="7620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b="0" dirty="0">
                          <a:effectLst/>
                        </a:rPr>
                        <a:t>October 27, 2017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0" dirty="0">
                          <a:effectLst/>
                        </a:rPr>
                        <a:t>November 14, 2017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0" dirty="0">
                          <a:effectLst/>
                        </a:rPr>
                        <a:t>December 5, 2017</a:t>
                      </a:r>
                    </a:p>
                  </a:txBody>
                  <a:tcPr marL="76200" marR="76200" marT="76200" marB="7620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b="0" dirty="0">
                          <a:effectLst/>
                        </a:rPr>
                        <a:t>December 15, 2017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0" dirty="0">
                          <a:effectLst/>
                        </a:rPr>
                        <a:t>January 9, 2018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0" dirty="0">
                          <a:effectLst/>
                        </a:rPr>
                        <a:t>January 23, 2018</a:t>
                      </a:r>
                    </a:p>
                  </a:txBody>
                  <a:tcPr marL="76200" marR="76200" marT="76200" marB="7620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b="0" dirty="0">
                          <a:effectLst/>
                        </a:rPr>
                        <a:t>February 2, 2018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0" dirty="0">
                          <a:effectLst/>
                        </a:rPr>
                        <a:t>February 20, 2018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0" dirty="0">
                          <a:effectLst/>
                        </a:rPr>
                        <a:t>March 13, 2018</a:t>
                      </a:r>
                    </a:p>
                  </a:txBody>
                  <a:tcPr marL="76200" marR="76200" marT="76200" marB="7620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b="0" dirty="0">
                          <a:effectLst/>
                        </a:rPr>
                        <a:t>March 23, 2018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0" dirty="0">
                          <a:effectLst/>
                        </a:rPr>
                        <a:t>April 10, 2018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0" dirty="0">
                          <a:effectLst/>
                        </a:rPr>
                        <a:t>April 24, 2018</a:t>
                      </a:r>
                    </a:p>
                  </a:txBody>
                  <a:tcPr marL="76200" marR="76200" marT="76200" marB="76200"/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3882147" y="4078897"/>
            <a:ext cx="7315200" cy="1646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hlinkClick r:id="rId2"/>
              </a:rPr>
              <a:t>http://senate.psu.edu/senators/important-dates/</a:t>
            </a:r>
            <a:endParaRPr lang="en-US" dirty="0" smtClean="0"/>
          </a:p>
          <a:p>
            <a:r>
              <a:rPr lang="en-US" dirty="0" smtClean="0"/>
              <a:t>Note: A proposal ONLY meets the curricular proposal due date if it is complete and has </a:t>
            </a:r>
            <a:r>
              <a:rPr lang="en-US" u="sng" dirty="0" smtClean="0"/>
              <a:t>cleared</a:t>
            </a:r>
            <a:r>
              <a:rPr lang="en-US" dirty="0" smtClean="0"/>
              <a:t> all relevant subcommittees prior to the due date.  In general, a proposal needing subcommittee review should be received by Senate at least 3 weeks prior to the curricular proposal due date.</a:t>
            </a:r>
          </a:p>
          <a:p>
            <a:endParaRPr lang="en-US" sz="100" dirty="0"/>
          </a:p>
        </p:txBody>
      </p:sp>
    </p:spTree>
    <p:extLst>
      <p:ext uri="{BB962C8B-B14F-4D97-AF65-F5344CB8AC3E}">
        <p14:creationId xmlns:p14="http://schemas.microsoft.com/office/powerpoint/2010/main" val="383043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Curricular Proposal Preparation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Proposal Submission (curriculum.psu.edu)</a:t>
            </a:r>
          </a:p>
          <a:p>
            <a:r>
              <a:rPr lang="en-US" dirty="0" smtClean="0"/>
              <a:t>Consultation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04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Curriculum is Faculty-Driven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3822" y="824570"/>
            <a:ext cx="7315200" cy="30143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Faculty Develop Curriculum</a:t>
            </a:r>
          </a:p>
          <a:p>
            <a:pPr marL="0" indent="0" algn="ctr">
              <a:buNone/>
            </a:pPr>
            <a:endParaRPr lang="en-US" sz="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 smtClean="0"/>
              <a:t>All curriculum starts with the faculty.</a:t>
            </a:r>
          </a:p>
          <a:p>
            <a:r>
              <a:rPr lang="en-US" sz="2400" dirty="0" smtClean="0"/>
              <a:t>For curriculum to change or be developed, faculty must initiate the process.</a:t>
            </a:r>
          </a:p>
          <a:p>
            <a:r>
              <a:rPr lang="en-US" sz="2400" dirty="0" smtClean="0"/>
              <a:t>Recertification needs to be collaborative among disciplinary communities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11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11552</TotalTime>
  <Words>1658</Words>
  <Application>Microsoft Office PowerPoint</Application>
  <PresentationFormat>Custom</PresentationFormat>
  <Paragraphs>164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Frame</vt:lpstr>
      <vt:lpstr>Managing the Senate Recertification Process</vt:lpstr>
      <vt:lpstr>Managing the Proposal  Process</vt:lpstr>
      <vt:lpstr>Curricular Review &amp; Approval Process</vt:lpstr>
      <vt:lpstr>Senate Committee on Curricular Affairs (SCCA)</vt:lpstr>
      <vt:lpstr>Your  SCCA Representative</vt:lpstr>
      <vt:lpstr>SCCA Review of Course Proposals</vt:lpstr>
      <vt:lpstr>Curricular Deadlines for 2017-2018</vt:lpstr>
      <vt:lpstr>Curricular Proposal Preparation</vt:lpstr>
      <vt:lpstr>All Curriculum is Faculty-Driven</vt:lpstr>
      <vt:lpstr>Course Review &amp; Consultation System (curriculum.psu.edu)</vt:lpstr>
      <vt:lpstr>A Complete Course Proposal</vt:lpstr>
      <vt:lpstr>The Sample Syllabus</vt:lpstr>
      <vt:lpstr>Entering a Proposal for Gen Ed </vt:lpstr>
      <vt:lpstr>Gen Ed Learning Objectives (all Gen Ed courses)</vt:lpstr>
      <vt:lpstr>Gen Ed  Domain-Specific Criteria (all Gen Ed courses)</vt:lpstr>
      <vt:lpstr>General Tips for Integrative Studies Courses (only Linked or Inter-domain courses)</vt:lpstr>
      <vt:lpstr>Inter-domain Course Prompts </vt:lpstr>
      <vt:lpstr>Linked Course Prompts </vt:lpstr>
      <vt:lpstr>Consultation (all courses)</vt:lpstr>
      <vt:lpstr>Who is doing what</vt:lpstr>
      <vt:lpstr>Resources</vt:lpstr>
      <vt:lpstr>Curricular Work Flow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Curricular Process Workshop</dc:title>
  <dc:creator>Michele Duffey</dc:creator>
  <cp:lastModifiedBy>Deidre Yingling</cp:lastModifiedBy>
  <cp:revision>60</cp:revision>
  <dcterms:created xsi:type="dcterms:W3CDTF">2017-07-17T12:59:33Z</dcterms:created>
  <dcterms:modified xsi:type="dcterms:W3CDTF">2017-10-24T14:15:53Z</dcterms:modified>
</cp:coreProperties>
</file>